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53"/>
  </p:notesMasterIdLst>
  <p:sldIdLst>
    <p:sldId id="256" r:id="rId3"/>
    <p:sldId id="257" r:id="rId4"/>
    <p:sldId id="297" r:id="rId5"/>
    <p:sldId id="299" r:id="rId6"/>
    <p:sldId id="302" r:id="rId7"/>
    <p:sldId id="300" r:id="rId8"/>
    <p:sldId id="303" r:id="rId9"/>
    <p:sldId id="288" r:id="rId10"/>
    <p:sldId id="271" r:id="rId11"/>
    <p:sldId id="290" r:id="rId12"/>
    <p:sldId id="291" r:id="rId13"/>
    <p:sldId id="289" r:id="rId14"/>
    <p:sldId id="293" r:id="rId15"/>
    <p:sldId id="292" r:id="rId16"/>
    <p:sldId id="294" r:id="rId17"/>
    <p:sldId id="295" r:id="rId18"/>
    <p:sldId id="287" r:id="rId19"/>
    <p:sldId id="306" r:id="rId20"/>
    <p:sldId id="307" r:id="rId21"/>
    <p:sldId id="286" r:id="rId22"/>
    <p:sldId id="262" r:id="rId23"/>
    <p:sldId id="310" r:id="rId24"/>
    <p:sldId id="325" r:id="rId25"/>
    <p:sldId id="326" r:id="rId26"/>
    <p:sldId id="327" r:id="rId27"/>
    <p:sldId id="328" r:id="rId28"/>
    <p:sldId id="330" r:id="rId29"/>
    <p:sldId id="331" r:id="rId30"/>
    <p:sldId id="332" r:id="rId31"/>
    <p:sldId id="311" r:id="rId32"/>
    <p:sldId id="312" r:id="rId33"/>
    <p:sldId id="313" r:id="rId34"/>
    <p:sldId id="314" r:id="rId35"/>
    <p:sldId id="315" r:id="rId36"/>
    <p:sldId id="304" r:id="rId37"/>
    <p:sldId id="308" r:id="rId38"/>
    <p:sldId id="309" r:id="rId39"/>
    <p:sldId id="317" r:id="rId40"/>
    <p:sldId id="318" r:id="rId41"/>
    <p:sldId id="319" r:id="rId42"/>
    <p:sldId id="321" r:id="rId43"/>
    <p:sldId id="322" r:id="rId44"/>
    <p:sldId id="323" r:id="rId45"/>
    <p:sldId id="333" r:id="rId46"/>
    <p:sldId id="338" r:id="rId47"/>
    <p:sldId id="335" r:id="rId48"/>
    <p:sldId id="336" r:id="rId49"/>
    <p:sldId id="339" r:id="rId50"/>
    <p:sldId id="324" r:id="rId51"/>
    <p:sldId id="285" r:id="rId52"/>
  </p:sldIdLst>
  <p:sldSz cx="9144000" cy="5143500" type="screen16x9"/>
  <p:notesSz cx="6858000" cy="9144000"/>
  <p:defaultTextStyle>
    <a:lvl1pPr defTabSz="457200">
      <a:defRPr>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DCD"/>
          </a:solidFill>
        </a:fill>
      </a:tcStyle>
    </a:wholeTbl>
    <a:band2H>
      <a:tcTxStyle/>
      <a:tcStyle>
        <a:tcBdr/>
        <a:fill>
          <a:solidFill>
            <a:srgbClr val="E8E8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04040"/>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04040"/>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04040"/>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8E8E8"/>
          </a:solidFill>
        </a:fill>
      </a:tcStyle>
    </a:wholeTbl>
    <a:band2H>
      <a:tcTxStyle/>
      <a:tcStyle>
        <a:tcBdr/>
        <a:fill>
          <a:solidFill>
            <a:srgbClr val="F4F4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FBFBF"/>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FBFBF"/>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FBFBF"/>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04040"/>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04040"/>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7"/>
    <p:restoredTop sz="94680"/>
  </p:normalViewPr>
  <p:slideViewPr>
    <p:cSldViewPr snapToGrid="0" snapToObjects="1">
      <p:cViewPr varScale="1">
        <p:scale>
          <a:sx n="152" d="100"/>
          <a:sy n="152" d="100"/>
        </p:scale>
        <p:origin x="176"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Shape 2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2" name="Shape 2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63845586"/>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Similarly</a:t>
            </a:r>
            <a:r>
              <a:rPr lang="en-US" baseline="0" dirty="0" smtClean="0"/>
              <a:t> we can retrieve verb phrases based on similar matching poses. For example giving us – laying on the edge of the road in front of a house.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8CC26E2-EF77-9F4B-B158-EB7E88518AF0}" type="slidenum">
              <a:rPr lang="en-US" smtClean="0"/>
              <a:pPr/>
              <a:t>5</a:t>
            </a:fld>
            <a:endParaRPr lang="en-US" dirty="0"/>
          </a:p>
        </p:txBody>
      </p:sp>
    </p:spTree>
    <p:extLst>
      <p:ext uri="{BB962C8B-B14F-4D97-AF65-F5344CB8AC3E}">
        <p14:creationId xmlns:p14="http://schemas.microsoft.com/office/powerpoint/2010/main" val="183760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7BD416FA-368F-4DD3-B68D-BEBC34F8981B}" type="slidenum">
              <a:rPr lang="en-US">
                <a:solidFill>
                  <a:prstClr val="black"/>
                </a:solidFill>
                <a:latin typeface="Calibri"/>
                <a:ea typeface=""/>
                <a:cs typeface=""/>
              </a:rPr>
              <a:pPr>
                <a:defRPr/>
              </a:pPr>
              <a:t>35</a:t>
            </a:fld>
            <a:endParaRPr lang="en-US">
              <a:solidFill>
                <a:prstClr val="black"/>
              </a:solidFill>
              <a:latin typeface="Calibri"/>
              <a:ea typeface=""/>
              <a:cs typeface=""/>
            </a:endParaRPr>
          </a:p>
        </p:txBody>
      </p:sp>
    </p:spTree>
    <p:extLst>
      <p:ext uri="{BB962C8B-B14F-4D97-AF65-F5344CB8AC3E}">
        <p14:creationId xmlns:p14="http://schemas.microsoft.com/office/powerpoint/2010/main" val="81629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7" name="pasted-image.png"/>
          <p:cNvPicPr/>
          <p:nvPr/>
        </p:nvPicPr>
        <p:blipFill>
          <a:blip r:embed="rId2">
            <a:alphaModFix amt="10839"/>
            <a:extLst/>
          </a:blip>
          <a:srcRect l="11804" t="22310" b="2478"/>
          <a:stretch>
            <a:fillRect/>
          </a:stretch>
        </p:blipFill>
        <p:spPr>
          <a:xfrm>
            <a:off x="-69850" y="-6276"/>
            <a:ext cx="4680310" cy="3991254"/>
          </a:xfrm>
          <a:prstGeom prst="rect">
            <a:avLst/>
          </a:prstGeom>
          <a:ln w="12700">
            <a:miter lim="400000"/>
          </a:ln>
        </p:spPr>
      </p:pic>
      <p:sp>
        <p:nvSpPr>
          <p:cNvPr id="8" name="Shape 8"/>
          <p:cNvSpPr/>
          <p:nvPr/>
        </p:nvSpPr>
        <p:spPr>
          <a:xfrm>
            <a:off x="260350" y="1973579"/>
            <a:ext cx="8623300"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400">
                <a:solidFill>
                  <a:srgbClr val="215380"/>
                </a:solidFill>
                <a:latin typeface="+mn-lt"/>
                <a:ea typeface="+mn-ea"/>
                <a:cs typeface="+mn-cs"/>
                <a:sym typeface="Helvetica"/>
              </a:defRPr>
            </a:lvl1pPr>
          </a:lstStyle>
          <a:p>
            <a:pPr lvl="0">
              <a:defRPr sz="1800">
                <a:solidFill>
                  <a:srgbClr val="000000"/>
                </a:solidFill>
              </a:defRPr>
            </a:pPr>
            <a:r>
              <a:rPr sz="3600" dirty="0">
                <a:solidFill>
                  <a:srgbClr val="215380"/>
                </a:solidFill>
              </a:rPr>
              <a:t>CS6501: </a:t>
            </a:r>
            <a:r>
              <a:rPr lang="en-US" sz="3600" dirty="0" smtClean="0">
                <a:solidFill>
                  <a:srgbClr val="215380"/>
                </a:solidFill>
              </a:rPr>
              <a:t>Vision</a:t>
            </a:r>
            <a:r>
              <a:rPr lang="en-US" sz="3600" baseline="0" dirty="0" smtClean="0">
                <a:solidFill>
                  <a:srgbClr val="215380"/>
                </a:solidFill>
              </a:rPr>
              <a:t> and Language</a:t>
            </a:r>
            <a:endParaRPr sz="3600" dirty="0">
              <a:solidFill>
                <a:srgbClr val="215380"/>
              </a:solidFill>
            </a:endParaRPr>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Content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51617"/>
            <a:ext cx="9144000" cy="700087"/>
          </a:xfrm>
          <a:prstGeom prst="rect">
            <a:avLst/>
          </a:prstGeom>
        </p:spPr>
        <p:txBody>
          <a:bodyPr/>
          <a:lstStyle>
            <a:lvl1pPr>
              <a:defRPr lang="en-US" sz="3200" b="0" dirty="0" smtClean="0">
                <a:solidFill>
                  <a:srgbClr val="215380"/>
                </a:solidFill>
                <a:latin typeface="+mn-lt"/>
                <a:ea typeface="+mn-ea"/>
                <a:cs typeface="+mn-cs"/>
                <a:sym typeface="Helvetica"/>
              </a:defRPr>
            </a:lvl1pPr>
            <a:lvl2pPr>
              <a:defRPr b="0"/>
            </a:lvl2pPr>
            <a:lvl3pPr>
              <a:defRPr b="0"/>
            </a:lvl3pPr>
            <a:lvl4pPr>
              <a:defRPr b="0"/>
            </a:lvl4pPr>
            <a:lvl5pPr>
              <a:defRPr b="0"/>
            </a:lvl5pPr>
          </a:lstStyle>
          <a:p>
            <a:pPr lvl="0"/>
            <a:r>
              <a:rPr lang="en-US" dirty="0" smtClean="0"/>
              <a:t>Click to edit Master text styles</a:t>
            </a:r>
          </a:p>
        </p:txBody>
      </p:sp>
      <p:sp>
        <p:nvSpPr>
          <p:cNvPr id="8" name="Content Placeholder 7"/>
          <p:cNvSpPr>
            <a:spLocks noGrp="1"/>
          </p:cNvSpPr>
          <p:nvPr>
            <p:ph sz="quarter" idx="11" hasCustomPrompt="1"/>
          </p:nvPr>
        </p:nvSpPr>
        <p:spPr>
          <a:xfrm>
            <a:off x="543910" y="852488"/>
            <a:ext cx="7961587" cy="3860800"/>
          </a:xfrm>
          <a:prstGeom prst="rect">
            <a:avLst/>
          </a:prstGeom>
        </p:spPr>
        <p:txBody>
          <a:bodyPr/>
          <a:lstStyle>
            <a:lvl1pPr marL="457200" indent="-457200" algn="l">
              <a:buFont typeface="Arial" charset="0"/>
              <a:buChar char="•"/>
              <a:defRPr sz="2400" b="0" baseline="0">
                <a:solidFill>
                  <a:schemeClr val="tx1"/>
                </a:solidFill>
              </a:defRPr>
            </a:lvl1pPr>
          </a:lstStyle>
          <a:p>
            <a:pPr lvl="0"/>
            <a:r>
              <a:rPr lang="en-US" dirty="0" smtClean="0"/>
              <a:t>Item 1</a:t>
            </a:r>
          </a:p>
          <a:p>
            <a:pPr lvl="0"/>
            <a:r>
              <a:rPr lang="en-US" dirty="0" smtClean="0"/>
              <a:t>Item 2</a:t>
            </a:r>
          </a:p>
          <a:p>
            <a:pPr lvl="0"/>
            <a:r>
              <a:rPr lang="en-US" dirty="0" smtClean="0"/>
              <a:t>Item 3</a:t>
            </a:r>
          </a:p>
        </p:txBody>
      </p:sp>
    </p:spTree>
    <p:extLst>
      <p:ext uri="{BB962C8B-B14F-4D97-AF65-F5344CB8AC3E}">
        <p14:creationId xmlns:p14="http://schemas.microsoft.com/office/powerpoint/2010/main" val="1943344881"/>
      </p:ext>
    </p:extLst>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00150"/>
            <a:ext cx="7772400" cy="1102519"/>
          </a:xfrm>
        </p:spPr>
        <p:txBody>
          <a:bodyPr>
            <a:normAutofit/>
          </a:bodyPr>
          <a:lstStyle>
            <a:lvl1pPr algn="ctr">
              <a:defRPr sz="3000"/>
            </a:lvl1pPr>
          </a:lstStyle>
          <a:p>
            <a:r>
              <a:rPr lang="en-US" smtClean="0"/>
              <a:t>Click to edit Master title style</a:t>
            </a:r>
            <a:endParaRPr lang="en-US"/>
          </a:p>
        </p:txBody>
      </p:sp>
      <p:sp>
        <p:nvSpPr>
          <p:cNvPr id="3" name="Subtitle 2"/>
          <p:cNvSpPr>
            <a:spLocks noGrp="1"/>
          </p:cNvSpPr>
          <p:nvPr>
            <p:ph type="subTitle" idx="1"/>
          </p:nvPr>
        </p:nvSpPr>
        <p:spPr>
          <a:xfrm>
            <a:off x="1371600" y="2516981"/>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E6D6FB3-47F3-4646-932B-1BE4AE028EA9}" type="datetimeFigureOut">
              <a:rPr lang="en-US">
                <a:solidFill>
                  <a:prstClr val="black">
                    <a:tint val="75000"/>
                  </a:prstClr>
                </a:solidFill>
              </a:rPr>
              <a:pPr>
                <a:defRPr/>
              </a:pPr>
              <a:t>1/19/17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28CD94A-2C6B-4DF6-871F-7769C9B8A21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lvl1pPr algn="l">
              <a:defRPr sz="3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742951"/>
            <a:ext cx="8229600" cy="3851672"/>
          </a:xfrm>
        </p:spPr>
        <p:txBody>
          <a:bodyPr>
            <a:normAutofit/>
          </a:bodyPr>
          <a:lstStyle>
            <a:lvl1pPr>
              <a:defRPr sz="2400"/>
            </a:lvl1pPr>
            <a:lvl2pPr>
              <a:defRPr sz="2100"/>
            </a:lvl2pPr>
            <a:lvl3pPr>
              <a:defRPr sz="18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7918F93-C341-4EB0-90ED-80D2F37FD3C1}" type="datetimeFigureOut">
              <a:rPr lang="en-US">
                <a:solidFill>
                  <a:prstClr val="black">
                    <a:tint val="75000"/>
                  </a:prstClr>
                </a:solidFill>
              </a:rPr>
              <a:pPr>
                <a:defRPr/>
              </a:pPr>
              <a:t>1/19/17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446044A-196B-42E3-9270-AF8BCFBE168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57F1927-EE98-41CA-9555-CC0AE1322754}" type="datetimeFigureOut">
              <a:rPr lang="en-US">
                <a:solidFill>
                  <a:prstClr val="black">
                    <a:tint val="75000"/>
                  </a:prstClr>
                </a:solidFill>
              </a:rPr>
              <a:pPr>
                <a:defRPr/>
              </a:pPr>
              <a:t>1/19/17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8491543-5E52-45B1-8835-521D57B7142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E7DFFBA-A9B8-4DFE-A883-23A264947ABB}" type="datetimeFigureOut">
              <a:rPr lang="en-US">
                <a:solidFill>
                  <a:prstClr val="black">
                    <a:tint val="75000"/>
                  </a:prstClr>
                </a:solidFill>
              </a:rPr>
              <a:pPr>
                <a:defRPr/>
              </a:pPr>
              <a:t>1/19/17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7CDB326-25EC-4715-B256-DD324C59909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7D38E61-1AB8-4719-AA18-2F1A2E2A1AA8}" type="datetimeFigureOut">
              <a:rPr lang="en-US">
                <a:solidFill>
                  <a:prstClr val="black">
                    <a:tint val="75000"/>
                  </a:prstClr>
                </a:solidFill>
              </a:rPr>
              <a:pPr>
                <a:defRPr/>
              </a:pPr>
              <a:t>1/19/17</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A3ED1F38-FE73-4530-972D-B5896288F8D1}"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F3F1C6D-9305-4F92-9FFF-44BFD78DE8DA}" type="datetimeFigureOut">
              <a:rPr lang="en-US">
                <a:solidFill>
                  <a:prstClr val="black">
                    <a:tint val="75000"/>
                  </a:prstClr>
                </a:solidFill>
              </a:rPr>
              <a:pPr>
                <a:defRPr/>
              </a:pPr>
              <a:t>1/19/17</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4BEA10E8-845B-4F12-A45E-E9D8AFA2CA4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306D4F9-3AFD-45DE-90B9-958DFC7ECA09}" type="datetimeFigureOut">
              <a:rPr lang="en-US">
                <a:solidFill>
                  <a:prstClr val="black">
                    <a:tint val="75000"/>
                  </a:prstClr>
                </a:solidFill>
              </a:rPr>
              <a:pPr>
                <a:defRPr/>
              </a:pPr>
              <a:t>1/19/17</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A54D1D3-1FF9-4A54-A838-C942B77D6FC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6550616-C8AD-48B9-B76F-88FA806AEEEA}" type="datetimeFigureOut">
              <a:rPr lang="en-US">
                <a:solidFill>
                  <a:prstClr val="black">
                    <a:tint val="75000"/>
                  </a:prstClr>
                </a:solidFill>
              </a:rPr>
              <a:pPr>
                <a:defRPr/>
              </a:pPr>
              <a:t>1/19/17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713D15C-E520-46F1-8E8A-9D8432F63E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A5B1031-02B1-4B22-9EEE-5AE2B922B597}" type="datetimeFigureOut">
              <a:rPr lang="en-US">
                <a:solidFill>
                  <a:prstClr val="black">
                    <a:tint val="75000"/>
                  </a:prstClr>
                </a:solidFill>
              </a:rPr>
              <a:pPr>
                <a:defRPr/>
              </a:pPr>
              <a:t>1/19/17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2D4BF9D-A3E0-47BC-A209-31556D4803A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 Slide">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16563C-EAC2-4DCF-B523-0E7486BA2411}" type="datetimeFigureOut">
              <a:rPr lang="en-US">
                <a:solidFill>
                  <a:prstClr val="black">
                    <a:tint val="75000"/>
                  </a:prstClr>
                </a:solidFill>
              </a:rPr>
              <a:pPr>
                <a:defRPr/>
              </a:pPr>
              <a:t>1/19/17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6F45124-8F79-47CD-9108-F31BC3CF0719}"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AFC4EB-9E26-4046-B3F2-C3B0FEBE00F6}" type="datetimeFigureOut">
              <a:rPr lang="en-US">
                <a:solidFill>
                  <a:prstClr val="black">
                    <a:tint val="75000"/>
                  </a:prstClr>
                </a:solidFill>
              </a:rPr>
              <a:pPr>
                <a:defRPr/>
              </a:pPr>
              <a:t>1/19/17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334D376-153D-4A5D-BD50-A8A321ED4D1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813606"/>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51617"/>
            <a:ext cx="9144000" cy="700087"/>
          </a:xfrm>
          <a:prstGeom prst="rect">
            <a:avLst/>
          </a:prstGeom>
        </p:spPr>
        <p:txBody>
          <a:bodyPr/>
          <a:lstStyle>
            <a:lvl1pPr>
              <a:defRPr lang="en-US" sz="3200" b="0" dirty="0" smtClean="0">
                <a:solidFill>
                  <a:srgbClr val="215380"/>
                </a:solidFill>
                <a:latin typeface="+mn-lt"/>
                <a:ea typeface="+mn-ea"/>
                <a:cs typeface="+mn-cs"/>
                <a:sym typeface="Helvetica"/>
              </a:defRPr>
            </a:lvl1pPr>
            <a:lvl2pPr>
              <a:defRPr b="0"/>
            </a:lvl2pPr>
            <a:lvl3pPr>
              <a:defRPr b="0"/>
            </a:lvl3pPr>
            <a:lvl4pPr>
              <a:defRPr b="0"/>
            </a:lvl4pPr>
            <a:lvl5pPr>
              <a:defRPr b="0"/>
            </a:lvl5pPr>
          </a:lstStyle>
          <a:p>
            <a:pPr lvl="0"/>
            <a:r>
              <a:rPr lang="en-US" dirty="0" smtClean="0"/>
              <a:t>Click to edit Master text styles</a:t>
            </a:r>
          </a:p>
        </p:txBody>
      </p:sp>
      <p:sp>
        <p:nvSpPr>
          <p:cNvPr id="8" name="Content Placeholder 7"/>
          <p:cNvSpPr>
            <a:spLocks noGrp="1"/>
          </p:cNvSpPr>
          <p:nvPr>
            <p:ph sz="quarter" idx="11" hasCustomPrompt="1"/>
          </p:nvPr>
        </p:nvSpPr>
        <p:spPr>
          <a:xfrm>
            <a:off x="543910" y="852488"/>
            <a:ext cx="7961587" cy="3860800"/>
          </a:xfrm>
          <a:prstGeom prst="rect">
            <a:avLst/>
          </a:prstGeom>
        </p:spPr>
        <p:txBody>
          <a:bodyPr/>
          <a:lstStyle>
            <a:lvl1pPr marL="457200" indent="-457200" algn="l">
              <a:buFont typeface="Arial" charset="0"/>
              <a:buChar char="•"/>
              <a:defRPr sz="2400" b="0" baseline="0">
                <a:solidFill>
                  <a:schemeClr val="tx1"/>
                </a:solidFill>
              </a:defRPr>
            </a:lvl1pPr>
          </a:lstStyle>
          <a:p>
            <a:pPr lvl="0"/>
            <a:r>
              <a:rPr lang="en-US" dirty="0" smtClean="0"/>
              <a:t>Item 1</a:t>
            </a:r>
          </a:p>
          <a:p>
            <a:pPr lvl="0"/>
            <a:r>
              <a:rPr lang="en-US" dirty="0" smtClean="0"/>
              <a:t>Item 2</a:t>
            </a:r>
          </a:p>
          <a:p>
            <a:pPr lvl="0"/>
            <a:r>
              <a:rPr lang="en-US" dirty="0" smtClean="0"/>
              <a:t>Item 3</a:t>
            </a:r>
          </a:p>
        </p:txBody>
      </p:sp>
    </p:spTree>
    <p:extLst>
      <p:ext uri="{BB962C8B-B14F-4D97-AF65-F5344CB8AC3E}">
        <p14:creationId xmlns:p14="http://schemas.microsoft.com/office/powerpoint/2010/main" val="472715224"/>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ontent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51617"/>
            <a:ext cx="9144000" cy="700087"/>
          </a:xfrm>
          <a:prstGeom prst="rect">
            <a:avLst/>
          </a:prstGeom>
        </p:spPr>
        <p:txBody>
          <a:bodyPr/>
          <a:lstStyle>
            <a:lvl1pPr>
              <a:defRPr lang="en-US" sz="3200" b="0" dirty="0" smtClean="0">
                <a:solidFill>
                  <a:srgbClr val="215380"/>
                </a:solidFill>
                <a:latin typeface="+mn-lt"/>
                <a:ea typeface="+mn-ea"/>
                <a:cs typeface="+mn-cs"/>
                <a:sym typeface="Helvetica"/>
              </a:defRPr>
            </a:lvl1pPr>
            <a:lvl2pPr>
              <a:defRPr b="0"/>
            </a:lvl2pPr>
            <a:lvl3pPr>
              <a:defRPr b="0"/>
            </a:lvl3pPr>
            <a:lvl4pPr>
              <a:defRPr b="0"/>
            </a:lvl4pPr>
            <a:lvl5pPr>
              <a:defRPr b="0"/>
            </a:lvl5pPr>
          </a:lstStyle>
          <a:p>
            <a:pPr lvl="0"/>
            <a:r>
              <a:rPr lang="en-US" dirty="0" smtClean="0"/>
              <a:t>Click to edit Master text styles</a:t>
            </a:r>
          </a:p>
        </p:txBody>
      </p:sp>
      <p:sp>
        <p:nvSpPr>
          <p:cNvPr id="8" name="Content Placeholder 7"/>
          <p:cNvSpPr>
            <a:spLocks noGrp="1"/>
          </p:cNvSpPr>
          <p:nvPr>
            <p:ph sz="quarter" idx="11" hasCustomPrompt="1"/>
          </p:nvPr>
        </p:nvSpPr>
        <p:spPr>
          <a:xfrm>
            <a:off x="543910" y="852488"/>
            <a:ext cx="7961587" cy="3860800"/>
          </a:xfrm>
          <a:prstGeom prst="rect">
            <a:avLst/>
          </a:prstGeom>
        </p:spPr>
        <p:txBody>
          <a:bodyPr/>
          <a:lstStyle>
            <a:lvl1pPr marL="457200" indent="-457200" algn="l">
              <a:buFont typeface="Arial" charset="0"/>
              <a:buChar char="•"/>
              <a:defRPr sz="2400" b="0" baseline="0">
                <a:solidFill>
                  <a:schemeClr val="tx1"/>
                </a:solidFill>
              </a:defRPr>
            </a:lvl1pPr>
          </a:lstStyle>
          <a:p>
            <a:pPr lvl="0"/>
            <a:r>
              <a:rPr lang="en-US" dirty="0" smtClean="0"/>
              <a:t>Item 1</a:t>
            </a:r>
          </a:p>
          <a:p>
            <a:pPr lvl="0"/>
            <a:r>
              <a:rPr lang="en-US" dirty="0" smtClean="0"/>
              <a:t>Item 2</a:t>
            </a:r>
          </a:p>
          <a:p>
            <a:pPr lvl="0"/>
            <a:r>
              <a:rPr lang="en-US" dirty="0" smtClean="0"/>
              <a:t>Item 3</a:t>
            </a:r>
          </a:p>
        </p:txBody>
      </p:sp>
    </p:spTree>
    <p:extLst>
      <p:ext uri="{BB962C8B-B14F-4D97-AF65-F5344CB8AC3E}">
        <p14:creationId xmlns:p14="http://schemas.microsoft.com/office/powerpoint/2010/main" val="985517768"/>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95D9D24-210E-254F-99C2-9F60A2BC8B7F}" type="datetimeFigureOut">
              <a:rPr lang="en-US" smtClean="0"/>
              <a:pPr/>
              <a:t>1/19/17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E923AE6-A9B1-1F4D-A7F9-2E6F746D4C15}" type="slidenum">
              <a:rPr lang="en-US" smtClean="0"/>
              <a:pPr/>
              <a:t>‹#›</a:t>
            </a:fld>
            <a:endParaRPr lang="en-US"/>
          </a:p>
        </p:txBody>
      </p:sp>
    </p:spTree>
    <p:extLst>
      <p:ext uri="{BB962C8B-B14F-4D97-AF65-F5344CB8AC3E}">
        <p14:creationId xmlns:p14="http://schemas.microsoft.com/office/powerpoint/2010/main" val="1695933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51617"/>
            <a:ext cx="9144000" cy="700087"/>
          </a:xfrm>
          <a:prstGeom prst="rect">
            <a:avLst/>
          </a:prstGeom>
        </p:spPr>
        <p:txBody>
          <a:bodyPr/>
          <a:lstStyle>
            <a:lvl1pPr>
              <a:defRPr lang="en-US" sz="3200" b="0" dirty="0" smtClean="0">
                <a:solidFill>
                  <a:srgbClr val="215380"/>
                </a:solidFill>
                <a:latin typeface="+mn-lt"/>
                <a:ea typeface="+mn-ea"/>
                <a:cs typeface="+mn-cs"/>
                <a:sym typeface="Helvetica"/>
              </a:defRPr>
            </a:lvl1pPr>
            <a:lvl2pPr>
              <a:defRPr b="0"/>
            </a:lvl2pPr>
            <a:lvl3pPr>
              <a:defRPr b="0"/>
            </a:lvl3pPr>
            <a:lvl4pPr>
              <a:defRPr b="0"/>
            </a:lvl4pPr>
            <a:lvl5pPr>
              <a:defRPr b="0"/>
            </a:lvl5pPr>
          </a:lstStyle>
          <a:p>
            <a:pPr lvl="0"/>
            <a:r>
              <a:rPr lang="en-US" dirty="0" smtClean="0"/>
              <a:t>Click to edit Master text styles</a:t>
            </a:r>
          </a:p>
        </p:txBody>
      </p:sp>
      <p:sp>
        <p:nvSpPr>
          <p:cNvPr id="8" name="Content Placeholder 7"/>
          <p:cNvSpPr>
            <a:spLocks noGrp="1"/>
          </p:cNvSpPr>
          <p:nvPr>
            <p:ph sz="quarter" idx="11" hasCustomPrompt="1"/>
          </p:nvPr>
        </p:nvSpPr>
        <p:spPr>
          <a:xfrm>
            <a:off x="543910" y="852488"/>
            <a:ext cx="7961587" cy="3860800"/>
          </a:xfrm>
          <a:prstGeom prst="rect">
            <a:avLst/>
          </a:prstGeom>
        </p:spPr>
        <p:txBody>
          <a:bodyPr/>
          <a:lstStyle>
            <a:lvl1pPr marL="457200" indent="-457200" algn="l">
              <a:buFont typeface="Arial" charset="0"/>
              <a:buChar char="•"/>
              <a:defRPr sz="2400" b="0" baseline="0">
                <a:solidFill>
                  <a:schemeClr val="tx1"/>
                </a:solidFill>
              </a:defRPr>
            </a:lvl1pPr>
          </a:lstStyle>
          <a:p>
            <a:pPr lvl="0"/>
            <a:r>
              <a:rPr lang="en-US" dirty="0" smtClean="0"/>
              <a:t>Item 1</a:t>
            </a:r>
          </a:p>
          <a:p>
            <a:pPr lvl="0"/>
            <a:r>
              <a:rPr lang="en-US" dirty="0" smtClean="0"/>
              <a:t>Item 2</a:t>
            </a:r>
          </a:p>
          <a:p>
            <a:pPr lvl="0"/>
            <a:r>
              <a:rPr lang="en-US" dirty="0" smtClean="0"/>
              <a:t>Item 3</a:t>
            </a:r>
          </a:p>
        </p:txBody>
      </p:sp>
    </p:spTree>
    <p:extLst>
      <p:ext uri="{BB962C8B-B14F-4D97-AF65-F5344CB8AC3E}">
        <p14:creationId xmlns:p14="http://schemas.microsoft.com/office/powerpoint/2010/main" val="421044799"/>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Content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51617"/>
            <a:ext cx="9144000" cy="700087"/>
          </a:xfrm>
          <a:prstGeom prst="rect">
            <a:avLst/>
          </a:prstGeom>
        </p:spPr>
        <p:txBody>
          <a:bodyPr/>
          <a:lstStyle>
            <a:lvl1pPr>
              <a:defRPr lang="en-US" sz="3200" b="0" dirty="0" smtClean="0">
                <a:solidFill>
                  <a:srgbClr val="215380"/>
                </a:solidFill>
                <a:latin typeface="+mn-lt"/>
                <a:ea typeface="+mn-ea"/>
                <a:cs typeface="+mn-cs"/>
                <a:sym typeface="Helvetica"/>
              </a:defRPr>
            </a:lvl1pPr>
            <a:lvl2pPr>
              <a:defRPr b="0"/>
            </a:lvl2pPr>
            <a:lvl3pPr>
              <a:defRPr b="0"/>
            </a:lvl3pPr>
            <a:lvl4pPr>
              <a:defRPr b="0"/>
            </a:lvl4pPr>
            <a:lvl5pPr>
              <a:defRPr b="0"/>
            </a:lvl5pPr>
          </a:lstStyle>
          <a:p>
            <a:pPr lvl="0"/>
            <a:r>
              <a:rPr lang="en-US" dirty="0" smtClean="0"/>
              <a:t>Click to edit Master text styles</a:t>
            </a:r>
          </a:p>
        </p:txBody>
      </p:sp>
      <p:sp>
        <p:nvSpPr>
          <p:cNvPr id="8" name="Content Placeholder 7"/>
          <p:cNvSpPr>
            <a:spLocks noGrp="1"/>
          </p:cNvSpPr>
          <p:nvPr>
            <p:ph sz="quarter" idx="11" hasCustomPrompt="1"/>
          </p:nvPr>
        </p:nvSpPr>
        <p:spPr>
          <a:xfrm>
            <a:off x="543910" y="852488"/>
            <a:ext cx="7961587" cy="3860800"/>
          </a:xfrm>
          <a:prstGeom prst="rect">
            <a:avLst/>
          </a:prstGeom>
        </p:spPr>
        <p:txBody>
          <a:bodyPr/>
          <a:lstStyle>
            <a:lvl1pPr marL="457200" indent="-457200" algn="l">
              <a:buFont typeface="Arial" charset="0"/>
              <a:buChar char="•"/>
              <a:defRPr sz="2400" b="0" baseline="0">
                <a:solidFill>
                  <a:schemeClr val="tx1"/>
                </a:solidFill>
              </a:defRPr>
            </a:lvl1pPr>
          </a:lstStyle>
          <a:p>
            <a:pPr lvl="0"/>
            <a:r>
              <a:rPr lang="en-US" dirty="0" smtClean="0"/>
              <a:t>Item 1</a:t>
            </a:r>
          </a:p>
          <a:p>
            <a:pPr lvl="0"/>
            <a:r>
              <a:rPr lang="en-US" dirty="0" smtClean="0"/>
              <a:t>Item 2</a:t>
            </a:r>
          </a:p>
          <a:p>
            <a:pPr lvl="0"/>
            <a:r>
              <a:rPr lang="en-US" dirty="0" smtClean="0"/>
              <a:t>Item 3</a:t>
            </a:r>
          </a:p>
        </p:txBody>
      </p:sp>
    </p:spTree>
    <p:extLst>
      <p:ext uri="{BB962C8B-B14F-4D97-AF65-F5344CB8AC3E}">
        <p14:creationId xmlns:p14="http://schemas.microsoft.com/office/powerpoint/2010/main" val="1223301204"/>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ontent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51617"/>
            <a:ext cx="9144000" cy="700087"/>
          </a:xfrm>
          <a:prstGeom prst="rect">
            <a:avLst/>
          </a:prstGeom>
        </p:spPr>
        <p:txBody>
          <a:bodyPr/>
          <a:lstStyle>
            <a:lvl1pPr>
              <a:defRPr lang="en-US" sz="3200" b="0" dirty="0" smtClean="0">
                <a:solidFill>
                  <a:srgbClr val="215380"/>
                </a:solidFill>
                <a:latin typeface="+mn-lt"/>
                <a:ea typeface="+mn-ea"/>
                <a:cs typeface="+mn-cs"/>
                <a:sym typeface="Helvetica"/>
              </a:defRPr>
            </a:lvl1pPr>
            <a:lvl2pPr>
              <a:defRPr b="0"/>
            </a:lvl2pPr>
            <a:lvl3pPr>
              <a:defRPr b="0"/>
            </a:lvl3pPr>
            <a:lvl4pPr>
              <a:defRPr b="0"/>
            </a:lvl4pPr>
            <a:lvl5pPr>
              <a:defRPr b="0"/>
            </a:lvl5pPr>
          </a:lstStyle>
          <a:p>
            <a:pPr lvl="0"/>
            <a:r>
              <a:rPr lang="en-US" dirty="0" smtClean="0"/>
              <a:t>Click to edit Master text styles</a:t>
            </a:r>
          </a:p>
        </p:txBody>
      </p:sp>
      <p:sp>
        <p:nvSpPr>
          <p:cNvPr id="8" name="Content Placeholder 7"/>
          <p:cNvSpPr>
            <a:spLocks noGrp="1"/>
          </p:cNvSpPr>
          <p:nvPr>
            <p:ph sz="quarter" idx="11" hasCustomPrompt="1"/>
          </p:nvPr>
        </p:nvSpPr>
        <p:spPr>
          <a:xfrm>
            <a:off x="543910" y="852488"/>
            <a:ext cx="7961587" cy="3860800"/>
          </a:xfrm>
          <a:prstGeom prst="rect">
            <a:avLst/>
          </a:prstGeom>
        </p:spPr>
        <p:txBody>
          <a:bodyPr/>
          <a:lstStyle>
            <a:lvl1pPr marL="457200" indent="-457200" algn="l">
              <a:buFont typeface="Arial" charset="0"/>
              <a:buChar char="•"/>
              <a:defRPr sz="2400" b="0" baseline="0">
                <a:solidFill>
                  <a:schemeClr val="tx1"/>
                </a:solidFill>
              </a:defRPr>
            </a:lvl1pPr>
          </a:lstStyle>
          <a:p>
            <a:pPr lvl="0"/>
            <a:r>
              <a:rPr lang="en-US" dirty="0" smtClean="0"/>
              <a:t>Item 1</a:t>
            </a:r>
          </a:p>
          <a:p>
            <a:pPr lvl="0"/>
            <a:r>
              <a:rPr lang="en-US" dirty="0" smtClean="0"/>
              <a:t>Item 2</a:t>
            </a:r>
          </a:p>
          <a:p>
            <a:pPr lvl="0"/>
            <a:r>
              <a:rPr lang="en-US" dirty="0" smtClean="0"/>
              <a:t>Item 3</a:t>
            </a:r>
          </a:p>
        </p:txBody>
      </p:sp>
    </p:spTree>
    <p:extLst>
      <p:ext uri="{BB962C8B-B14F-4D97-AF65-F5344CB8AC3E}">
        <p14:creationId xmlns:p14="http://schemas.microsoft.com/office/powerpoint/2010/main" val="1303591698"/>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Content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51617"/>
            <a:ext cx="9144000" cy="700087"/>
          </a:xfrm>
          <a:prstGeom prst="rect">
            <a:avLst/>
          </a:prstGeom>
        </p:spPr>
        <p:txBody>
          <a:bodyPr/>
          <a:lstStyle>
            <a:lvl1pPr>
              <a:defRPr lang="en-US" sz="3200" b="0" dirty="0" smtClean="0">
                <a:solidFill>
                  <a:srgbClr val="215380"/>
                </a:solidFill>
                <a:latin typeface="+mn-lt"/>
                <a:ea typeface="+mn-ea"/>
                <a:cs typeface="+mn-cs"/>
                <a:sym typeface="Helvetica"/>
              </a:defRPr>
            </a:lvl1pPr>
            <a:lvl2pPr>
              <a:defRPr b="0"/>
            </a:lvl2pPr>
            <a:lvl3pPr>
              <a:defRPr b="0"/>
            </a:lvl3pPr>
            <a:lvl4pPr>
              <a:defRPr b="0"/>
            </a:lvl4pPr>
            <a:lvl5pPr>
              <a:defRPr b="0"/>
            </a:lvl5pPr>
          </a:lstStyle>
          <a:p>
            <a:pPr lvl="0"/>
            <a:r>
              <a:rPr lang="en-US" dirty="0" smtClean="0"/>
              <a:t>Click to edit Master text styles</a:t>
            </a:r>
          </a:p>
        </p:txBody>
      </p:sp>
      <p:sp>
        <p:nvSpPr>
          <p:cNvPr id="8" name="Content Placeholder 7"/>
          <p:cNvSpPr>
            <a:spLocks noGrp="1"/>
          </p:cNvSpPr>
          <p:nvPr>
            <p:ph sz="quarter" idx="11" hasCustomPrompt="1"/>
          </p:nvPr>
        </p:nvSpPr>
        <p:spPr>
          <a:xfrm>
            <a:off x="543910" y="852488"/>
            <a:ext cx="7961587" cy="3860800"/>
          </a:xfrm>
          <a:prstGeom prst="rect">
            <a:avLst/>
          </a:prstGeom>
        </p:spPr>
        <p:txBody>
          <a:bodyPr/>
          <a:lstStyle>
            <a:lvl1pPr marL="457200" indent="-457200" algn="l">
              <a:buFont typeface="Arial" charset="0"/>
              <a:buChar char="•"/>
              <a:defRPr sz="2400" b="0" baseline="0">
                <a:solidFill>
                  <a:schemeClr val="tx1"/>
                </a:solidFill>
              </a:defRPr>
            </a:lvl1pPr>
          </a:lstStyle>
          <a:p>
            <a:pPr lvl="0"/>
            <a:r>
              <a:rPr lang="en-US" dirty="0" smtClean="0"/>
              <a:t>Item 1</a:t>
            </a:r>
          </a:p>
          <a:p>
            <a:pPr lvl="0"/>
            <a:r>
              <a:rPr lang="en-US" dirty="0" smtClean="0"/>
              <a:t>Item 2</a:t>
            </a:r>
          </a:p>
          <a:p>
            <a:pPr lvl="0"/>
            <a:r>
              <a:rPr lang="en-US" dirty="0" smtClean="0"/>
              <a:t>Item 3</a:t>
            </a:r>
          </a:p>
        </p:txBody>
      </p:sp>
    </p:spTree>
    <p:extLst>
      <p:ext uri="{BB962C8B-B14F-4D97-AF65-F5344CB8AC3E}">
        <p14:creationId xmlns:p14="http://schemas.microsoft.com/office/powerpoint/2010/main" val="1362599565"/>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855209"/>
            <a:ext cx="9144001" cy="294641"/>
          </a:xfrm>
          <a:prstGeom prst="rect">
            <a:avLst/>
          </a:prstGeom>
          <a:solidFill>
            <a:srgbClr val="215381"/>
          </a:solidFill>
          <a:ln w="12700">
            <a:miter lim="400000"/>
          </a:ln>
          <a:effectLst>
            <a:outerShdw blurRad="38100" dist="23000" dir="5400000" rotWithShape="0">
              <a:srgbClr val="000000">
                <a:alpha val="35000"/>
              </a:srgbClr>
            </a:outerShdw>
          </a:effectLst>
        </p:spPr>
        <p:txBody>
          <a:bodyPr lIns="0" tIns="0" rIns="0" bIns="0" anchor="ctr"/>
          <a:lstStyle/>
          <a:p>
            <a:pPr lvl="0"/>
            <a:endParaRPr/>
          </a:p>
        </p:txBody>
      </p:sp>
      <p:sp>
        <p:nvSpPr>
          <p:cNvPr id="5" name="Shape 5"/>
          <p:cNvSpPr/>
          <p:nvPr/>
        </p:nvSpPr>
        <p:spPr>
          <a:xfrm>
            <a:off x="101722" y="4848859"/>
            <a:ext cx="1982915" cy="200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300">
                <a:solidFill>
                  <a:srgbClr val="FFFFFF"/>
                </a:solidFill>
              </a:defRPr>
            </a:lvl1pPr>
          </a:lstStyle>
          <a:p>
            <a:pPr lvl="0">
              <a:defRPr sz="1800">
                <a:solidFill>
                  <a:srgbClr val="000000"/>
                </a:solidFill>
              </a:defRPr>
            </a:pPr>
            <a:r>
              <a:rPr sz="1300" dirty="0">
                <a:solidFill>
                  <a:srgbClr val="FFFFFF"/>
                </a:solidFill>
              </a:rPr>
              <a:t>CS6501: </a:t>
            </a:r>
            <a:r>
              <a:rPr lang="en-US" sz="1300" dirty="0" smtClean="0">
                <a:solidFill>
                  <a:srgbClr val="FFFFFF"/>
                </a:solidFill>
              </a:rPr>
              <a:t>Vision and Language</a:t>
            </a:r>
            <a:endParaRPr sz="1300"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68" r:id="rId6"/>
    <p:sldLayoutId id="2147483669" r:id="rId7"/>
    <p:sldLayoutId id="2147483670" r:id="rId8"/>
    <p:sldLayoutId id="2147483671" r:id="rId9"/>
    <p:sldLayoutId id="2147483672" r:id="rId10"/>
  </p:sldLayoutIdLst>
  <p:transition spd="med"/>
  <p:timing>
    <p:tnLst>
      <p:par>
        <p:cTn id="1" dur="indefinite" restart="never" nodeType="tmRoot"/>
      </p:par>
    </p:tnLst>
  </p:timing>
  <p:txStyles>
    <p:titleStyle>
      <a:lvl1pPr algn="ctr" defTabSz="457200">
        <a:defRPr sz="3300" b="1">
          <a:solidFill>
            <a:srgbClr val="205382"/>
          </a:solidFill>
          <a:latin typeface="+mn-lt"/>
          <a:ea typeface="+mn-ea"/>
          <a:cs typeface="+mn-cs"/>
          <a:sym typeface="Helvetica"/>
        </a:defRPr>
      </a:lvl1pPr>
      <a:lvl2pPr algn="ctr" defTabSz="457200">
        <a:defRPr sz="3300" b="1">
          <a:solidFill>
            <a:srgbClr val="205382"/>
          </a:solidFill>
          <a:latin typeface="+mn-lt"/>
          <a:ea typeface="+mn-ea"/>
          <a:cs typeface="+mn-cs"/>
          <a:sym typeface="Helvetica"/>
        </a:defRPr>
      </a:lvl2pPr>
      <a:lvl3pPr algn="ctr" defTabSz="457200">
        <a:defRPr sz="3300" b="1">
          <a:solidFill>
            <a:srgbClr val="205382"/>
          </a:solidFill>
          <a:latin typeface="+mn-lt"/>
          <a:ea typeface="+mn-ea"/>
          <a:cs typeface="+mn-cs"/>
          <a:sym typeface="Helvetica"/>
        </a:defRPr>
      </a:lvl3pPr>
      <a:lvl4pPr algn="ctr" defTabSz="457200">
        <a:defRPr sz="3300" b="1">
          <a:solidFill>
            <a:srgbClr val="205382"/>
          </a:solidFill>
          <a:latin typeface="+mn-lt"/>
          <a:ea typeface="+mn-ea"/>
          <a:cs typeface="+mn-cs"/>
          <a:sym typeface="Helvetica"/>
        </a:defRPr>
      </a:lvl4pPr>
      <a:lvl5pPr algn="ctr" defTabSz="457200">
        <a:defRPr sz="3300" b="1">
          <a:solidFill>
            <a:srgbClr val="205382"/>
          </a:solidFill>
          <a:latin typeface="+mn-lt"/>
          <a:ea typeface="+mn-ea"/>
          <a:cs typeface="+mn-cs"/>
          <a:sym typeface="Helvetica"/>
        </a:defRPr>
      </a:lvl5pPr>
      <a:lvl6pPr algn="ctr" defTabSz="457200">
        <a:defRPr sz="3300" b="1">
          <a:solidFill>
            <a:srgbClr val="205382"/>
          </a:solidFill>
          <a:latin typeface="+mn-lt"/>
          <a:ea typeface="+mn-ea"/>
          <a:cs typeface="+mn-cs"/>
          <a:sym typeface="Helvetica"/>
        </a:defRPr>
      </a:lvl6pPr>
      <a:lvl7pPr algn="ctr" defTabSz="457200">
        <a:defRPr sz="3300" b="1">
          <a:solidFill>
            <a:srgbClr val="205382"/>
          </a:solidFill>
          <a:latin typeface="+mn-lt"/>
          <a:ea typeface="+mn-ea"/>
          <a:cs typeface="+mn-cs"/>
          <a:sym typeface="Helvetica"/>
        </a:defRPr>
      </a:lvl7pPr>
      <a:lvl8pPr algn="ctr" defTabSz="457200">
        <a:defRPr sz="3300" b="1">
          <a:solidFill>
            <a:srgbClr val="205382"/>
          </a:solidFill>
          <a:latin typeface="+mn-lt"/>
          <a:ea typeface="+mn-ea"/>
          <a:cs typeface="+mn-cs"/>
          <a:sym typeface="Helvetica"/>
        </a:defRPr>
      </a:lvl8pPr>
      <a:lvl9pPr algn="ctr" defTabSz="457200">
        <a:defRPr sz="3300" b="1">
          <a:solidFill>
            <a:srgbClr val="205382"/>
          </a:solidFill>
          <a:latin typeface="+mn-lt"/>
          <a:ea typeface="+mn-ea"/>
          <a:cs typeface="+mn-cs"/>
          <a:sym typeface="Helvetica"/>
        </a:defRPr>
      </a:lvl9pPr>
    </p:titleStyle>
    <p:bodyStyle>
      <a:lvl1pPr algn="ctr" defTabSz="457200">
        <a:lnSpc>
          <a:spcPts val="3000"/>
        </a:lnSpc>
        <a:defRPr sz="2900" b="1">
          <a:solidFill>
            <a:srgbClr val="D88C2A"/>
          </a:solidFill>
          <a:latin typeface="+mn-lt"/>
          <a:ea typeface="+mn-ea"/>
          <a:cs typeface="+mn-cs"/>
          <a:sym typeface="Helvetica"/>
        </a:defRPr>
      </a:lvl1pPr>
      <a:lvl2pPr indent="457200" algn="ctr" defTabSz="457200">
        <a:lnSpc>
          <a:spcPts val="3000"/>
        </a:lnSpc>
        <a:defRPr sz="2900" b="1">
          <a:solidFill>
            <a:srgbClr val="D88C2A"/>
          </a:solidFill>
          <a:latin typeface="+mn-lt"/>
          <a:ea typeface="+mn-ea"/>
          <a:cs typeface="+mn-cs"/>
          <a:sym typeface="Helvetica"/>
        </a:defRPr>
      </a:lvl2pPr>
      <a:lvl3pPr indent="914400" algn="ctr" defTabSz="457200">
        <a:lnSpc>
          <a:spcPts val="3000"/>
        </a:lnSpc>
        <a:defRPr sz="2900" b="1">
          <a:solidFill>
            <a:srgbClr val="D88C2A"/>
          </a:solidFill>
          <a:latin typeface="+mn-lt"/>
          <a:ea typeface="+mn-ea"/>
          <a:cs typeface="+mn-cs"/>
          <a:sym typeface="Helvetica"/>
        </a:defRPr>
      </a:lvl3pPr>
      <a:lvl4pPr indent="1371600" algn="ctr" defTabSz="457200">
        <a:lnSpc>
          <a:spcPts val="3000"/>
        </a:lnSpc>
        <a:defRPr sz="2900" b="1">
          <a:solidFill>
            <a:srgbClr val="D88C2A"/>
          </a:solidFill>
          <a:latin typeface="+mn-lt"/>
          <a:ea typeface="+mn-ea"/>
          <a:cs typeface="+mn-cs"/>
          <a:sym typeface="Helvetica"/>
        </a:defRPr>
      </a:lvl4pPr>
      <a:lvl5pPr indent="1828800" algn="ctr" defTabSz="457200">
        <a:lnSpc>
          <a:spcPts val="3000"/>
        </a:lnSpc>
        <a:defRPr sz="2900" b="1">
          <a:solidFill>
            <a:srgbClr val="D88C2A"/>
          </a:solidFill>
          <a:latin typeface="+mn-lt"/>
          <a:ea typeface="+mn-ea"/>
          <a:cs typeface="+mn-cs"/>
          <a:sym typeface="Helvetica"/>
        </a:defRPr>
      </a:lvl5pPr>
      <a:lvl6pPr indent="2286000" algn="ctr" defTabSz="457200">
        <a:lnSpc>
          <a:spcPts val="3000"/>
        </a:lnSpc>
        <a:defRPr sz="2900" b="1">
          <a:solidFill>
            <a:srgbClr val="D88C2A"/>
          </a:solidFill>
          <a:latin typeface="+mn-lt"/>
          <a:ea typeface="+mn-ea"/>
          <a:cs typeface="+mn-cs"/>
          <a:sym typeface="Helvetica"/>
        </a:defRPr>
      </a:lvl6pPr>
      <a:lvl7pPr indent="2743200" algn="ctr" defTabSz="457200">
        <a:lnSpc>
          <a:spcPts val="3000"/>
        </a:lnSpc>
        <a:defRPr sz="2900" b="1">
          <a:solidFill>
            <a:srgbClr val="D88C2A"/>
          </a:solidFill>
          <a:latin typeface="+mn-lt"/>
          <a:ea typeface="+mn-ea"/>
          <a:cs typeface="+mn-cs"/>
          <a:sym typeface="Helvetica"/>
        </a:defRPr>
      </a:lvl7pPr>
      <a:lvl8pPr indent="3200400" algn="ctr" defTabSz="457200">
        <a:lnSpc>
          <a:spcPts val="3000"/>
        </a:lnSpc>
        <a:defRPr sz="2900" b="1">
          <a:solidFill>
            <a:srgbClr val="D88C2A"/>
          </a:solidFill>
          <a:latin typeface="+mn-lt"/>
          <a:ea typeface="+mn-ea"/>
          <a:cs typeface="+mn-cs"/>
          <a:sym typeface="Helvetica"/>
        </a:defRPr>
      </a:lvl8pPr>
      <a:lvl9pPr indent="3657600" algn="ctr" defTabSz="457200">
        <a:lnSpc>
          <a:spcPts val="3000"/>
        </a:lnSpc>
        <a:defRPr sz="2900" b="1">
          <a:solidFill>
            <a:srgbClr val="D88C2A"/>
          </a:solidFill>
          <a:latin typeface="+mn-lt"/>
          <a:ea typeface="+mn-ea"/>
          <a:cs typeface="+mn-cs"/>
          <a:sym typeface="Helvetica"/>
        </a:defRPr>
      </a:lvl9pPr>
    </p:bodyStyle>
    <p:otherStyle>
      <a:lvl1pPr algn="r" defTabSz="457200">
        <a:defRPr sz="1300">
          <a:solidFill>
            <a:schemeClr val="tx1"/>
          </a:solidFill>
          <a:latin typeface="+mn-lt"/>
          <a:ea typeface="+mn-ea"/>
          <a:cs typeface="+mn-cs"/>
          <a:sym typeface="Calibri"/>
        </a:defRPr>
      </a:lvl1pPr>
      <a:lvl2pPr indent="457200" algn="r" defTabSz="457200">
        <a:defRPr sz="1300">
          <a:solidFill>
            <a:schemeClr val="tx1"/>
          </a:solidFill>
          <a:latin typeface="+mn-lt"/>
          <a:ea typeface="+mn-ea"/>
          <a:cs typeface="+mn-cs"/>
          <a:sym typeface="Calibri"/>
        </a:defRPr>
      </a:lvl2pPr>
      <a:lvl3pPr indent="914400" algn="r" defTabSz="457200">
        <a:defRPr sz="1300">
          <a:solidFill>
            <a:schemeClr val="tx1"/>
          </a:solidFill>
          <a:latin typeface="+mn-lt"/>
          <a:ea typeface="+mn-ea"/>
          <a:cs typeface="+mn-cs"/>
          <a:sym typeface="Calibri"/>
        </a:defRPr>
      </a:lvl3pPr>
      <a:lvl4pPr indent="1371600" algn="r" defTabSz="457200">
        <a:defRPr sz="1300">
          <a:solidFill>
            <a:schemeClr val="tx1"/>
          </a:solidFill>
          <a:latin typeface="+mn-lt"/>
          <a:ea typeface="+mn-ea"/>
          <a:cs typeface="+mn-cs"/>
          <a:sym typeface="Calibri"/>
        </a:defRPr>
      </a:lvl4pPr>
      <a:lvl5pPr indent="1828800" algn="r" defTabSz="457200">
        <a:defRPr sz="1300">
          <a:solidFill>
            <a:schemeClr val="tx1"/>
          </a:solidFill>
          <a:latin typeface="+mn-lt"/>
          <a:ea typeface="+mn-ea"/>
          <a:cs typeface="+mn-cs"/>
          <a:sym typeface="Calibri"/>
        </a:defRPr>
      </a:lvl5pPr>
      <a:lvl6pPr indent="2286000" algn="r" defTabSz="457200">
        <a:defRPr sz="1300">
          <a:solidFill>
            <a:schemeClr val="tx1"/>
          </a:solidFill>
          <a:latin typeface="+mn-lt"/>
          <a:ea typeface="+mn-ea"/>
          <a:cs typeface="+mn-cs"/>
          <a:sym typeface="Calibri"/>
        </a:defRPr>
      </a:lvl6pPr>
      <a:lvl7pPr indent="2743200" algn="r" defTabSz="457200">
        <a:defRPr sz="1300">
          <a:solidFill>
            <a:schemeClr val="tx1"/>
          </a:solidFill>
          <a:latin typeface="+mn-lt"/>
          <a:ea typeface="+mn-ea"/>
          <a:cs typeface="+mn-cs"/>
          <a:sym typeface="Calibri"/>
        </a:defRPr>
      </a:lvl7pPr>
      <a:lvl8pPr indent="3200400" algn="r" defTabSz="457200">
        <a:defRPr sz="1300">
          <a:solidFill>
            <a:schemeClr val="tx1"/>
          </a:solidFill>
          <a:latin typeface="+mn-lt"/>
          <a:ea typeface="+mn-ea"/>
          <a:cs typeface="+mn-cs"/>
          <a:sym typeface="Calibri"/>
        </a:defRPr>
      </a:lvl8pPr>
      <a:lvl9pPr indent="3657600" algn="r" defTabSz="457200">
        <a:defRPr sz="1300">
          <a:solidFill>
            <a:schemeClr val="tx1"/>
          </a:solidFill>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8001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defRPr>
            </a:lvl1pPr>
          </a:lstStyle>
          <a:p>
            <a:pPr defTabSz="685800" rtl="0">
              <a:defRPr/>
            </a:pPr>
            <a:fld id="{7BFB2DA7-57E5-4DD9-9CC6-625DF2779305}" type="datetimeFigureOut">
              <a:rPr lang="en-US" kern="1200" smtClean="0">
                <a:solidFill>
                  <a:prstClr val="black">
                    <a:tint val="75000"/>
                  </a:prstClr>
                </a:solidFill>
                <a:ea typeface=""/>
                <a:cs typeface=""/>
              </a:rPr>
              <a:pPr defTabSz="685800" rtl="0">
                <a:defRPr/>
              </a:pPr>
              <a:t>1/19/17</a:t>
            </a:fld>
            <a:endParaRPr lang="en-US" kern="1200">
              <a:solidFill>
                <a:prstClr val="black">
                  <a:tint val="75000"/>
                </a:prstClr>
              </a:solidFill>
              <a:ea typeface=""/>
              <a:cs typeface=""/>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defRPr>
            </a:lvl1pPr>
          </a:lstStyle>
          <a:p>
            <a:pPr defTabSz="685800" rtl="0">
              <a:defRPr/>
            </a:pPr>
            <a:endParaRPr lang="en-US" kern="1200">
              <a:solidFill>
                <a:prstClr val="black">
                  <a:tint val="75000"/>
                </a:prstClr>
              </a:solidFill>
              <a:ea typeface=""/>
              <a:cs typeface=""/>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defRPr>
            </a:lvl1pPr>
          </a:lstStyle>
          <a:p>
            <a:pPr defTabSz="685800" rtl="0">
              <a:defRPr/>
            </a:pPr>
            <a:fld id="{92F93EFA-51EA-439B-83F4-BECA7EE6E4C3}" type="slidenum">
              <a:rPr lang="en-US" kern="1200" smtClean="0">
                <a:solidFill>
                  <a:prstClr val="black">
                    <a:tint val="75000"/>
                  </a:prstClr>
                </a:solidFill>
                <a:ea typeface=""/>
                <a:cs typeface=""/>
              </a:rPr>
              <a:pPr defTabSz="685800" rtl="0">
                <a:defRPr/>
              </a:pPr>
              <a:t>‹#›</a:t>
            </a:fld>
            <a:endParaRPr lang="en-US" kern="1200">
              <a:solidFill>
                <a:prstClr val="black">
                  <a:tint val="75000"/>
                </a:prstClr>
              </a:solidFill>
              <a:ea typeface=""/>
              <a:cs typeface=""/>
            </a:endParaRPr>
          </a:p>
        </p:txBody>
      </p:sp>
    </p:spTree>
    <p:extLst>
      <p:ext uri="{BB962C8B-B14F-4D97-AF65-F5344CB8AC3E}">
        <p14:creationId xmlns:p14="http://schemas.microsoft.com/office/powerpoint/2010/main" val="1204109128"/>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l" rtl="0" eaLnBrk="0" fontAlgn="base" hangingPunct="0">
        <a:spcBef>
          <a:spcPct val="0"/>
        </a:spcBef>
        <a:spcAft>
          <a:spcPct val="0"/>
        </a:spcAft>
        <a:defRPr sz="2700" kern="1200">
          <a:solidFill>
            <a:schemeClr val="tx1"/>
          </a:solidFill>
          <a:latin typeface="+mj-lt"/>
          <a:ea typeface="+mj-ea"/>
          <a:cs typeface="+mj-cs"/>
        </a:defRPr>
      </a:lvl1pPr>
      <a:lvl2pPr algn="l" rtl="0" eaLnBrk="0" fontAlgn="base" hangingPunct="0">
        <a:spcBef>
          <a:spcPct val="0"/>
        </a:spcBef>
        <a:spcAft>
          <a:spcPct val="0"/>
        </a:spcAft>
        <a:defRPr sz="2700">
          <a:solidFill>
            <a:schemeClr val="tx1"/>
          </a:solidFill>
          <a:latin typeface="Calibri" pitchFamily="34" charset="0"/>
        </a:defRPr>
      </a:lvl2pPr>
      <a:lvl3pPr algn="l" rtl="0" eaLnBrk="0" fontAlgn="base" hangingPunct="0">
        <a:spcBef>
          <a:spcPct val="0"/>
        </a:spcBef>
        <a:spcAft>
          <a:spcPct val="0"/>
        </a:spcAft>
        <a:defRPr sz="2700">
          <a:solidFill>
            <a:schemeClr val="tx1"/>
          </a:solidFill>
          <a:latin typeface="Calibri" pitchFamily="34" charset="0"/>
        </a:defRPr>
      </a:lvl3pPr>
      <a:lvl4pPr algn="l" rtl="0" eaLnBrk="0" fontAlgn="base" hangingPunct="0">
        <a:spcBef>
          <a:spcPct val="0"/>
        </a:spcBef>
        <a:spcAft>
          <a:spcPct val="0"/>
        </a:spcAft>
        <a:defRPr sz="2700">
          <a:solidFill>
            <a:schemeClr val="tx1"/>
          </a:solidFill>
          <a:latin typeface="Calibri" pitchFamily="34" charset="0"/>
        </a:defRPr>
      </a:lvl4pPr>
      <a:lvl5pPr algn="l" rtl="0" eaLnBrk="0" fontAlgn="base" hangingPunct="0">
        <a:spcBef>
          <a:spcPct val="0"/>
        </a:spcBef>
        <a:spcAft>
          <a:spcPct val="0"/>
        </a:spcAft>
        <a:defRPr sz="2700">
          <a:solidFill>
            <a:schemeClr val="tx1"/>
          </a:solidFill>
          <a:latin typeface="Calibri" pitchFamily="34" charset="0"/>
        </a:defRPr>
      </a:lvl5pPr>
      <a:lvl6pPr marL="342900" algn="l" rtl="0" fontAlgn="base">
        <a:spcBef>
          <a:spcPct val="0"/>
        </a:spcBef>
        <a:spcAft>
          <a:spcPct val="0"/>
        </a:spcAft>
        <a:defRPr sz="2700">
          <a:solidFill>
            <a:schemeClr val="tx1"/>
          </a:solidFill>
          <a:latin typeface="Calibri" pitchFamily="34" charset="0"/>
        </a:defRPr>
      </a:lvl6pPr>
      <a:lvl7pPr marL="685800" algn="l" rtl="0" fontAlgn="base">
        <a:spcBef>
          <a:spcPct val="0"/>
        </a:spcBef>
        <a:spcAft>
          <a:spcPct val="0"/>
        </a:spcAft>
        <a:defRPr sz="2700">
          <a:solidFill>
            <a:schemeClr val="tx1"/>
          </a:solidFill>
          <a:latin typeface="Calibri" pitchFamily="34" charset="0"/>
        </a:defRPr>
      </a:lvl7pPr>
      <a:lvl8pPr marL="1028700" algn="l" rtl="0" fontAlgn="base">
        <a:spcBef>
          <a:spcPct val="0"/>
        </a:spcBef>
        <a:spcAft>
          <a:spcPct val="0"/>
        </a:spcAft>
        <a:defRPr sz="2700">
          <a:solidFill>
            <a:schemeClr val="tx1"/>
          </a:solidFill>
          <a:latin typeface="Calibri" pitchFamily="34" charset="0"/>
        </a:defRPr>
      </a:lvl8pPr>
      <a:lvl9pPr marL="1371600" algn="l" rtl="0" fontAlgn="base">
        <a:spcBef>
          <a:spcPct val="0"/>
        </a:spcBef>
        <a:spcAft>
          <a:spcPct val="0"/>
        </a:spcAft>
        <a:defRPr sz="27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 Id="rId3" Type="http://schemas.openxmlformats.org/officeDocument/2006/relationships/image" Target="../media/image2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vicente@cs.virginia.edu" TargetMode="External"/><Relationship Id="rId3" Type="http://schemas.openxmlformats.org/officeDocument/2006/relationships/hyperlink" Target="http://www.cs.virginia.edu/~vicente/visla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tiff"/></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4" Type="http://schemas.openxmlformats.org/officeDocument/2006/relationships/image" Target="../media/image41.wmf"/><Relationship Id="rId5"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3.tiff"/></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4" Type="http://schemas.microsoft.com/office/2007/relationships/hdphoto" Target="../media/hdphoto2.wdp"/><Relationship Id="rId5" Type="http://schemas.openxmlformats.org/officeDocument/2006/relationships/image" Target="../media/image17.JP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jpe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imsitu.org/demo/" TargetMode="Externa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4"/>
          <p:cNvSpPr/>
          <p:nvPr/>
        </p:nvSpPr>
        <p:spPr>
          <a:xfrm>
            <a:off x="3093083" y="2592070"/>
            <a:ext cx="2957834"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300">
                <a:solidFill>
                  <a:srgbClr val="215380"/>
                </a:solidFill>
                <a:latin typeface="+mn-lt"/>
                <a:ea typeface="+mn-ea"/>
                <a:cs typeface="+mn-cs"/>
                <a:sym typeface="Helvetica"/>
              </a:defRPr>
            </a:lvl1pPr>
          </a:lstStyle>
          <a:p>
            <a:pPr lvl="0">
              <a:defRPr sz="1800">
                <a:solidFill>
                  <a:srgbClr val="000000"/>
                </a:solidFill>
              </a:defRPr>
            </a:pPr>
            <a:r>
              <a:rPr sz="4300">
                <a:solidFill>
                  <a:srgbClr val="215380"/>
                </a:solidFill>
              </a:rPr>
              <a:t>Introduction</a:t>
            </a:r>
          </a:p>
        </p:txBody>
      </p:sp>
      <p:sp>
        <p:nvSpPr>
          <p:cNvPr id="2" name="TextBox 1"/>
          <p:cNvSpPr txBox="1"/>
          <p:nvPr/>
        </p:nvSpPr>
        <p:spPr>
          <a:xfrm>
            <a:off x="2125579" y="2237874"/>
            <a:ext cx="92396"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Additional Requirement</a:t>
            </a:r>
            <a:endParaRPr sz="3200" dirty="0">
              <a:solidFill>
                <a:srgbClr val="215380"/>
              </a:solidFill>
            </a:endParaRPr>
          </a:p>
        </p:txBody>
      </p:sp>
      <p:pic>
        <p:nvPicPr>
          <p:cNvPr id="6" name="Picture 5"/>
          <p:cNvPicPr>
            <a:picLocks noChangeAspect="1"/>
          </p:cNvPicPr>
          <p:nvPr/>
        </p:nvPicPr>
        <p:blipFill>
          <a:blip r:embed="rId2"/>
          <a:stretch>
            <a:fillRect/>
          </a:stretch>
        </p:blipFill>
        <p:spPr>
          <a:xfrm>
            <a:off x="502754" y="1583635"/>
            <a:ext cx="2691848" cy="2691848"/>
          </a:xfrm>
          <a:prstGeom prst="rect">
            <a:avLst/>
          </a:prstGeom>
        </p:spPr>
      </p:pic>
      <p:sp>
        <p:nvSpPr>
          <p:cNvPr id="8" name="TextBox 7"/>
          <p:cNvSpPr txBox="1"/>
          <p:nvPr/>
        </p:nvSpPr>
        <p:spPr>
          <a:xfrm>
            <a:off x="4179914" y="1498361"/>
            <a:ext cx="343138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mtClean="0">
                <a:solidFill>
                  <a:srgbClr val="000000"/>
                </a:solidFill>
              </a:rPr>
              <a:t>GTX Pascal Titan X (12GB):  $1,2000</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 name="TextBox 11"/>
          <p:cNvSpPr txBox="1"/>
          <p:nvPr/>
        </p:nvSpPr>
        <p:spPr>
          <a:xfrm>
            <a:off x="4179914" y="1900821"/>
            <a:ext cx="220989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GTX 1080 (8GB):  $600</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3" name="TextBox 12"/>
          <p:cNvSpPr txBox="1"/>
          <p:nvPr/>
        </p:nvSpPr>
        <p:spPr>
          <a:xfrm>
            <a:off x="4197038" y="2328054"/>
            <a:ext cx="220989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GTX 1070 (8GB):  $400</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4" name="TextBox 13"/>
          <p:cNvSpPr txBox="1"/>
          <p:nvPr/>
        </p:nvSpPr>
        <p:spPr>
          <a:xfrm>
            <a:off x="4197038" y="2772392"/>
            <a:ext cx="220989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GTX 1060 (6GB</a:t>
            </a:r>
            <a:r>
              <a:rPr lang="en-US" smtClean="0">
                <a:solidFill>
                  <a:srgbClr val="000000"/>
                </a:solidFill>
              </a:rPr>
              <a:t>):  $250</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9" name="TextBox 8"/>
          <p:cNvSpPr txBox="1"/>
          <p:nvPr/>
        </p:nvSpPr>
        <p:spPr>
          <a:xfrm>
            <a:off x="6912391" y="4174067"/>
            <a:ext cx="49789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a:ea typeface="Calibri"/>
                <a:cs typeface="Calibri"/>
                <a:sym typeface="Calibri"/>
              </a:rPr>
              <a:t>Or</a:t>
            </a:r>
            <a:r>
              <a:rPr kumimoji="0" lang="mr-IN" sz="1800" b="0" i="0" u="none" strike="noStrike" cap="none" spc="0" normalizeH="0" baseline="0" dirty="0" smtClean="0">
                <a:ln>
                  <a:noFill/>
                </a:ln>
                <a:solidFill>
                  <a:srgbClr val="000000"/>
                </a:solidFill>
                <a:effectLst/>
                <a:uFillTx/>
                <a:latin typeface="Calibri"/>
                <a:ea typeface="Calibri"/>
                <a:cs typeface="Calibri"/>
                <a:sym typeface="Calibri"/>
              </a:rPr>
              <a:t>…</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494646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Additional Requirement</a:t>
            </a:r>
            <a:endParaRPr sz="3200" dirty="0">
              <a:solidFill>
                <a:srgbClr val="215380"/>
              </a:solidFill>
            </a:endParaRPr>
          </a:p>
        </p:txBody>
      </p:sp>
      <p:sp>
        <p:nvSpPr>
          <p:cNvPr id="8" name="TextBox 7"/>
          <p:cNvSpPr txBox="1"/>
          <p:nvPr/>
        </p:nvSpPr>
        <p:spPr>
          <a:xfrm>
            <a:off x="4179914" y="1498361"/>
            <a:ext cx="3083534"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g2.2xlarge: 4GB   ($0.65  / hour)</a:t>
            </a:r>
          </a:p>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p2.xlarge: 12GB   ($0.90 / hour)</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pic>
        <p:nvPicPr>
          <p:cNvPr id="2" name="Picture 1"/>
          <p:cNvPicPr>
            <a:picLocks noChangeAspect="1"/>
          </p:cNvPicPr>
          <p:nvPr/>
        </p:nvPicPr>
        <p:blipFill>
          <a:blip r:embed="rId2"/>
          <a:stretch>
            <a:fillRect/>
          </a:stretch>
        </p:blipFill>
        <p:spPr>
          <a:xfrm>
            <a:off x="661225" y="1535569"/>
            <a:ext cx="2682578" cy="977150"/>
          </a:xfrm>
          <a:prstGeom prst="rect">
            <a:avLst/>
          </a:prstGeom>
        </p:spPr>
      </p:pic>
      <p:pic>
        <p:nvPicPr>
          <p:cNvPr id="3" name="Picture 2"/>
          <p:cNvPicPr>
            <a:picLocks noChangeAspect="1"/>
          </p:cNvPicPr>
          <p:nvPr/>
        </p:nvPicPr>
        <p:blipFill>
          <a:blip r:embed="rId3"/>
          <a:stretch>
            <a:fillRect/>
          </a:stretch>
        </p:blipFill>
        <p:spPr>
          <a:xfrm>
            <a:off x="991428" y="3141722"/>
            <a:ext cx="1898426" cy="979833"/>
          </a:xfrm>
          <a:prstGeom prst="rect">
            <a:avLst/>
          </a:prstGeom>
        </p:spPr>
      </p:pic>
      <p:grpSp>
        <p:nvGrpSpPr>
          <p:cNvPr id="7" name="Group 6"/>
          <p:cNvGrpSpPr/>
          <p:nvPr/>
        </p:nvGrpSpPr>
        <p:grpSpPr>
          <a:xfrm>
            <a:off x="4684643" y="3155931"/>
            <a:ext cx="2926440" cy="977059"/>
            <a:chOff x="4684643" y="3155931"/>
            <a:chExt cx="2926440" cy="977059"/>
          </a:xfrm>
        </p:grpSpPr>
        <p:pic>
          <p:nvPicPr>
            <p:cNvPr id="4" name="Picture 3"/>
            <p:cNvPicPr>
              <a:picLocks noChangeAspect="1"/>
            </p:cNvPicPr>
            <p:nvPr/>
          </p:nvPicPr>
          <p:blipFill>
            <a:blip r:embed="rId4"/>
            <a:stretch>
              <a:fillRect/>
            </a:stretch>
          </p:blipFill>
          <p:spPr>
            <a:xfrm>
              <a:off x="4684643" y="3155931"/>
              <a:ext cx="2849217" cy="625703"/>
            </a:xfrm>
            <a:prstGeom prst="rect">
              <a:avLst/>
            </a:prstGeom>
          </p:spPr>
        </p:pic>
        <p:sp>
          <p:nvSpPr>
            <p:cNvPr id="5" name="TextBox 4"/>
            <p:cNvSpPr txBox="1"/>
            <p:nvPr/>
          </p:nvSpPr>
          <p:spPr>
            <a:xfrm>
              <a:off x="4684643" y="3763660"/>
              <a:ext cx="292644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a:ea typeface="Calibri"/>
                  <a:cs typeface="Calibri"/>
                  <a:sym typeface="Calibri"/>
                </a:rPr>
                <a:t>Free credits</a:t>
              </a:r>
              <a:r>
                <a:rPr kumimoji="0" lang="en-US" sz="1800" b="0" i="0" u="none" strike="noStrike" cap="none" spc="0" normalizeH="0" dirty="0" smtClean="0">
                  <a:ln>
                    <a:noFill/>
                  </a:ln>
                  <a:solidFill>
                    <a:srgbClr val="000000"/>
                  </a:solidFill>
                  <a:effectLst/>
                  <a:uFillTx/>
                  <a:latin typeface="Calibri"/>
                  <a:ea typeface="Calibri"/>
                  <a:cs typeface="Calibri"/>
                  <a:sym typeface="Calibri"/>
                </a:rPr>
                <a:t> for students! $50.</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grpSp>
    </p:spTree>
    <p:extLst>
      <p:ext uri="{BB962C8B-B14F-4D97-AF65-F5344CB8AC3E}">
        <p14:creationId xmlns:p14="http://schemas.microsoft.com/office/powerpoint/2010/main" val="9735310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Grading Criteria</a:t>
            </a:r>
            <a:endParaRPr sz="3200" dirty="0">
              <a:solidFill>
                <a:srgbClr val="215380"/>
              </a:solidFill>
            </a:endParaRPr>
          </a:p>
        </p:txBody>
      </p:sp>
      <p:sp>
        <p:nvSpPr>
          <p:cNvPr id="3"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137160" lvl="0" indent="-137160">
              <a:spcBef>
                <a:spcPts val="400"/>
              </a:spcBef>
              <a:buSzPct val="100000"/>
              <a:buFont typeface="Arial"/>
              <a:buChar char="•"/>
            </a:pPr>
            <a:r>
              <a:rPr lang="en-US" sz="2400" dirty="0" smtClean="0">
                <a:latin typeface="+mn-lt"/>
                <a:ea typeface="+mn-ea"/>
                <a:cs typeface="+mn-cs"/>
                <a:sym typeface="Helvetica"/>
              </a:rPr>
              <a:t>Project (50pts)</a:t>
            </a:r>
          </a:p>
          <a:p>
            <a:pPr marL="137160" lvl="0" indent="-137160">
              <a:spcBef>
                <a:spcPts val="400"/>
              </a:spcBef>
              <a:buSzPct val="100000"/>
              <a:buFont typeface="Arial"/>
              <a:buChar char="•"/>
            </a:pPr>
            <a:r>
              <a:rPr lang="en-US" sz="2400" dirty="0" smtClean="0">
                <a:latin typeface="+mn-lt"/>
                <a:ea typeface="+mn-ea"/>
                <a:cs typeface="+mn-cs"/>
                <a:sym typeface="Helvetica"/>
              </a:rPr>
              <a:t>Labs (30pts)  [5pts + 5pts + 10pts + 10pts].</a:t>
            </a:r>
          </a:p>
          <a:p>
            <a:pPr marL="137160" lvl="0" indent="-137160">
              <a:spcBef>
                <a:spcPts val="400"/>
              </a:spcBef>
              <a:buSzPct val="100000"/>
              <a:buFont typeface="Arial"/>
              <a:buChar char="•"/>
            </a:pPr>
            <a:r>
              <a:rPr lang="en-US" sz="2400" dirty="0" smtClean="0">
                <a:latin typeface="+mn-lt"/>
                <a:ea typeface="+mn-ea"/>
                <a:cs typeface="+mn-cs"/>
                <a:sym typeface="Helvetica"/>
              </a:rPr>
              <a:t>Student Paper Review / Participation (10pts)</a:t>
            </a:r>
          </a:p>
          <a:p>
            <a:pPr marL="137160" lvl="0" indent="-137160">
              <a:spcBef>
                <a:spcPts val="400"/>
              </a:spcBef>
              <a:buSzPct val="100000"/>
              <a:buFont typeface="Arial"/>
              <a:buChar char="•"/>
            </a:pPr>
            <a:r>
              <a:rPr lang="en-US" sz="2400" dirty="0" smtClean="0">
                <a:latin typeface="+mn-lt"/>
                <a:ea typeface="+mn-ea"/>
                <a:cs typeface="+mn-cs"/>
                <a:sym typeface="Helvetica"/>
              </a:rPr>
              <a:t>Paper summaries (10pts)</a:t>
            </a:r>
            <a:endParaRPr sz="2400" dirty="0">
              <a:latin typeface="+mn-lt"/>
              <a:ea typeface="+mn-ea"/>
              <a:cs typeface="+mn-cs"/>
              <a:sym typeface="Helvetica"/>
            </a:endParaRPr>
          </a:p>
        </p:txBody>
      </p:sp>
      <p:sp>
        <p:nvSpPr>
          <p:cNvPr id="4" name="TextBox 3"/>
          <p:cNvSpPr txBox="1"/>
          <p:nvPr/>
        </p:nvSpPr>
        <p:spPr>
          <a:xfrm>
            <a:off x="897467" y="3344332"/>
            <a:ext cx="6587699"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a:ea typeface="Calibri"/>
                <a:cs typeface="Calibri"/>
                <a:sym typeface="Calibri"/>
              </a:rPr>
              <a:t>An optional</a:t>
            </a:r>
            <a:r>
              <a:rPr kumimoji="0" lang="en-US" sz="2400" b="0" i="0" u="none" strike="noStrike" cap="none" spc="0" normalizeH="0" dirty="0" smtClean="0">
                <a:ln>
                  <a:noFill/>
                </a:ln>
                <a:solidFill>
                  <a:srgbClr val="000000"/>
                </a:solidFill>
                <a:effectLst/>
                <a:uFillTx/>
                <a:latin typeface="Calibri"/>
                <a:ea typeface="Calibri"/>
                <a:cs typeface="Calibri"/>
                <a:sym typeface="Calibri"/>
              </a:rPr>
              <a:t> lab to replace the lowest grade </a:t>
            </a:r>
            <a:r>
              <a:rPr lang="en-US" sz="2400" dirty="0" smtClean="0">
                <a:solidFill>
                  <a:srgbClr val="000000"/>
                </a:solidFill>
              </a:rPr>
              <a:t>in a Lab</a:t>
            </a:r>
            <a:r>
              <a:rPr kumimoji="0" lang="en-US" sz="2400" b="0" i="0" u="none" strike="noStrike" cap="none" spc="0" normalizeH="0" dirty="0" smtClean="0">
                <a:ln>
                  <a:noFill/>
                </a:ln>
                <a:solidFill>
                  <a:srgbClr val="000000"/>
                </a:solidFill>
                <a:effectLst/>
                <a:uFillTx/>
                <a:latin typeface="Calibri"/>
                <a:ea typeface="Calibri"/>
                <a:cs typeface="Calibri"/>
                <a:sym typeface="Calibri"/>
              </a:rPr>
              <a:t>.</a:t>
            </a:r>
          </a:p>
          <a:p>
            <a:pPr marL="0" marR="0" indent="0" algn="ctr" defTabSz="457200" rtl="0" fontAlgn="auto" latinLnBrk="1" hangingPunct="0">
              <a:lnSpc>
                <a:spcPct val="100000"/>
              </a:lnSpc>
              <a:spcBef>
                <a:spcPts val="0"/>
              </a:spcBef>
              <a:spcAft>
                <a:spcPts val="0"/>
              </a:spcAft>
              <a:buClrTx/>
              <a:buSzTx/>
              <a:buFontTx/>
              <a:buNone/>
              <a:tabLst/>
            </a:pPr>
            <a:r>
              <a:rPr lang="en-US" sz="2400" b="1" dirty="0" smtClean="0">
                <a:solidFill>
                  <a:srgbClr val="000000"/>
                </a:solidFill>
              </a:rPr>
              <a:t>No late submissions</a:t>
            </a:r>
            <a:endParaRPr lang="en-US" sz="2400" b="1" dirty="0">
              <a:solidFill>
                <a:srgbClr val="000000"/>
              </a:solidFill>
            </a:endParaRPr>
          </a:p>
        </p:txBody>
      </p:sp>
    </p:spTree>
    <p:extLst>
      <p:ext uri="{BB962C8B-B14F-4D97-AF65-F5344CB8AC3E}">
        <p14:creationId xmlns:p14="http://schemas.microsoft.com/office/powerpoint/2010/main" val="20516244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Grading Criteria: Project (50pts)</a:t>
            </a:r>
            <a:endParaRPr sz="3200" dirty="0">
              <a:solidFill>
                <a:srgbClr val="215380"/>
              </a:solidFill>
            </a:endParaRPr>
          </a:p>
        </p:txBody>
      </p:sp>
      <p:sp>
        <p:nvSpPr>
          <p:cNvPr id="3"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70000" lnSpcReduction="20000"/>
          </a:bodyPr>
          <a:lstStyle/>
          <a:p>
            <a:pPr marL="137160" lvl="0" indent="-137160">
              <a:spcBef>
                <a:spcPts val="400"/>
              </a:spcBef>
              <a:buSzPct val="100000"/>
              <a:buFont typeface="Arial"/>
              <a:buChar char="•"/>
            </a:pPr>
            <a:r>
              <a:rPr lang="en-US" sz="2400" dirty="0" smtClean="0">
                <a:latin typeface="+mn-lt"/>
                <a:ea typeface="+mn-ea"/>
                <a:cs typeface="+mn-cs"/>
                <a:sym typeface="Helvetica"/>
              </a:rPr>
              <a:t>Project Proposal</a:t>
            </a:r>
            <a:br>
              <a:rPr lang="en-US" sz="2400" dirty="0" smtClean="0">
                <a:latin typeface="+mn-lt"/>
                <a:ea typeface="+mn-ea"/>
                <a:cs typeface="+mn-cs"/>
                <a:sym typeface="Helvetica"/>
              </a:rPr>
            </a:br>
            <a:r>
              <a:rPr lang="en-US" sz="2400" dirty="0" smtClean="0">
                <a:latin typeface="+mn-lt"/>
                <a:ea typeface="+mn-ea"/>
                <a:cs typeface="+mn-cs"/>
                <a:sym typeface="Helvetica"/>
              </a:rPr>
              <a:t>       - Two-page PDF document.</a:t>
            </a:r>
            <a:br>
              <a:rPr lang="en-US" sz="2400" dirty="0" smtClean="0">
                <a:latin typeface="+mn-lt"/>
                <a:ea typeface="+mn-ea"/>
                <a:cs typeface="+mn-cs"/>
                <a:sym typeface="Helvetica"/>
              </a:rPr>
            </a:br>
            <a:r>
              <a:rPr lang="en-US" sz="2400" dirty="0" smtClean="0">
                <a:latin typeface="+mn-lt"/>
                <a:ea typeface="+mn-ea"/>
                <a:cs typeface="+mn-cs"/>
                <a:sym typeface="Helvetica"/>
              </a:rPr>
              <a:t>       - Submit this document on </a:t>
            </a:r>
            <a:r>
              <a:rPr lang="en-US" sz="2400" dirty="0" err="1" smtClean="0">
                <a:latin typeface="+mn-lt"/>
                <a:ea typeface="+mn-ea"/>
                <a:cs typeface="+mn-cs"/>
                <a:sym typeface="Helvetica"/>
              </a:rPr>
              <a:t>UVACollab</a:t>
            </a:r>
            <a:r>
              <a:rPr lang="en-US" sz="2400" dirty="0" smtClean="0">
                <a:latin typeface="+mn-lt"/>
                <a:ea typeface="+mn-ea"/>
                <a:cs typeface="+mn-cs"/>
                <a:sym typeface="Helvetica"/>
              </a:rPr>
              <a:t> </a:t>
            </a:r>
            <a:br>
              <a:rPr lang="en-US" sz="2400" dirty="0" smtClean="0">
                <a:latin typeface="+mn-lt"/>
                <a:ea typeface="+mn-ea"/>
                <a:cs typeface="+mn-cs"/>
                <a:sym typeface="Helvetica"/>
              </a:rPr>
            </a:br>
            <a:r>
              <a:rPr lang="en-US" sz="2400" dirty="0" smtClean="0">
                <a:latin typeface="+mn-lt"/>
                <a:ea typeface="+mn-ea"/>
                <a:cs typeface="+mn-cs"/>
                <a:sym typeface="Helvetica"/>
              </a:rPr>
              <a:t>          by February 21st. The earlier you define your</a:t>
            </a:r>
            <a:br>
              <a:rPr lang="en-US" sz="2400" dirty="0" smtClean="0">
                <a:latin typeface="+mn-lt"/>
                <a:ea typeface="+mn-ea"/>
                <a:cs typeface="+mn-cs"/>
                <a:sym typeface="Helvetica"/>
              </a:rPr>
            </a:br>
            <a:r>
              <a:rPr lang="en-US" sz="2400" dirty="0" smtClean="0">
                <a:latin typeface="+mn-lt"/>
                <a:ea typeface="+mn-ea"/>
                <a:cs typeface="+mn-cs"/>
                <a:sym typeface="Helvetica"/>
              </a:rPr>
              <a:t>          project, the earlier you can start working on it.</a:t>
            </a:r>
            <a:br>
              <a:rPr lang="en-US" sz="2400" dirty="0" smtClean="0">
                <a:latin typeface="+mn-lt"/>
                <a:ea typeface="+mn-ea"/>
                <a:cs typeface="+mn-cs"/>
                <a:sym typeface="Helvetica"/>
              </a:rPr>
            </a:br>
            <a:endParaRPr lang="en-US" sz="2400" dirty="0" smtClean="0">
              <a:latin typeface="+mn-lt"/>
              <a:ea typeface="+mn-ea"/>
              <a:cs typeface="+mn-cs"/>
              <a:sym typeface="Helvetica"/>
            </a:endParaRPr>
          </a:p>
          <a:p>
            <a:pPr marL="137160" lvl="0" indent="-137160">
              <a:spcBef>
                <a:spcPts val="400"/>
              </a:spcBef>
              <a:buSzPct val="100000"/>
              <a:buFont typeface="Arial"/>
              <a:buChar char="•"/>
            </a:pPr>
            <a:r>
              <a:rPr lang="en-US" sz="2400" dirty="0" smtClean="0">
                <a:latin typeface="+mn-lt"/>
                <a:ea typeface="+mn-ea"/>
                <a:cs typeface="+mn-cs"/>
                <a:sym typeface="Helvetica"/>
              </a:rPr>
              <a:t>Teamwork encouraged:  Groups of size = 3 are highly encouraged.</a:t>
            </a:r>
            <a:br>
              <a:rPr lang="en-US" sz="2400" dirty="0" smtClean="0">
                <a:latin typeface="+mn-lt"/>
                <a:ea typeface="+mn-ea"/>
                <a:cs typeface="+mn-cs"/>
                <a:sym typeface="Helvetica"/>
              </a:rPr>
            </a:br>
            <a:endParaRPr lang="en-US" sz="2400" dirty="0" smtClean="0">
              <a:latin typeface="+mn-lt"/>
              <a:ea typeface="+mn-ea"/>
              <a:cs typeface="+mn-cs"/>
              <a:sym typeface="Helvetica"/>
            </a:endParaRPr>
          </a:p>
          <a:p>
            <a:pPr marL="137160" lvl="0" indent="-137160">
              <a:spcBef>
                <a:spcPts val="400"/>
              </a:spcBef>
              <a:buSzPct val="100000"/>
              <a:buFont typeface="Arial"/>
              <a:buChar char="•"/>
            </a:pPr>
            <a:r>
              <a:rPr lang="en-US" sz="2400" dirty="0" smtClean="0">
                <a:latin typeface="+mn-lt"/>
                <a:ea typeface="+mn-ea"/>
                <a:cs typeface="+mn-cs"/>
                <a:sym typeface="Helvetica"/>
              </a:rPr>
              <a:t>Considerations for your project: </a:t>
            </a:r>
            <a:br>
              <a:rPr lang="en-US" sz="2400" dirty="0" smtClean="0">
                <a:latin typeface="+mn-lt"/>
                <a:ea typeface="+mn-ea"/>
                <a:cs typeface="+mn-cs"/>
                <a:sym typeface="Helvetica"/>
              </a:rPr>
            </a:br>
            <a:r>
              <a:rPr lang="en-US" sz="2400" dirty="0" smtClean="0">
                <a:latin typeface="+mn-lt"/>
                <a:ea typeface="+mn-ea"/>
                <a:cs typeface="+mn-cs"/>
                <a:sym typeface="Helvetica"/>
              </a:rPr>
              <a:t/>
            </a:r>
            <a:br>
              <a:rPr lang="en-US" sz="2400" dirty="0" smtClean="0">
                <a:latin typeface="+mn-lt"/>
                <a:ea typeface="+mn-ea"/>
                <a:cs typeface="+mn-cs"/>
                <a:sym typeface="Helvetica"/>
              </a:rPr>
            </a:br>
            <a:r>
              <a:rPr lang="en-US" sz="2400" dirty="0" smtClean="0">
                <a:latin typeface="+mn-lt"/>
                <a:ea typeface="+mn-ea"/>
                <a:cs typeface="+mn-cs"/>
                <a:sym typeface="Helvetica"/>
              </a:rPr>
              <a:t>Technical Depth: 15pts</a:t>
            </a:r>
            <a:br>
              <a:rPr lang="en-US" sz="2400" dirty="0" smtClean="0">
                <a:latin typeface="+mn-lt"/>
                <a:ea typeface="+mn-ea"/>
                <a:cs typeface="+mn-cs"/>
                <a:sym typeface="Helvetica"/>
              </a:rPr>
            </a:br>
            <a:r>
              <a:rPr lang="en-US" sz="2400" dirty="0" smtClean="0">
                <a:latin typeface="+mn-lt"/>
                <a:ea typeface="+mn-ea"/>
                <a:cs typeface="+mn-cs"/>
                <a:sym typeface="Helvetica"/>
              </a:rPr>
              <a:t>Creativeness: 15pts</a:t>
            </a:r>
            <a:br>
              <a:rPr lang="en-US" sz="2400" dirty="0" smtClean="0">
                <a:latin typeface="+mn-lt"/>
                <a:ea typeface="+mn-ea"/>
                <a:cs typeface="+mn-cs"/>
                <a:sym typeface="Helvetica"/>
              </a:rPr>
            </a:br>
            <a:r>
              <a:rPr lang="en-US" sz="2400" dirty="0" smtClean="0">
                <a:latin typeface="+mn-lt"/>
                <a:ea typeface="+mn-ea"/>
                <a:cs typeface="+mn-cs"/>
                <a:sym typeface="Helvetica"/>
              </a:rPr>
              <a:t>Meets Goals in Project Proposal: 10pts</a:t>
            </a:r>
            <a:br>
              <a:rPr lang="en-US" sz="2400" dirty="0" smtClean="0">
                <a:latin typeface="+mn-lt"/>
                <a:ea typeface="+mn-ea"/>
                <a:cs typeface="+mn-cs"/>
                <a:sym typeface="Helvetica"/>
              </a:rPr>
            </a:br>
            <a:r>
              <a:rPr lang="en-US" sz="2400" dirty="0" smtClean="0">
                <a:latin typeface="+mn-lt"/>
                <a:ea typeface="+mn-ea"/>
                <a:cs typeface="+mn-cs"/>
                <a:sym typeface="Helvetica"/>
              </a:rPr>
              <a:t>Project Report (min 4 to max 5 pages): 10pts </a:t>
            </a:r>
            <a:br>
              <a:rPr lang="en-US" sz="2400" dirty="0" smtClean="0">
                <a:latin typeface="+mn-lt"/>
                <a:ea typeface="+mn-ea"/>
                <a:cs typeface="+mn-cs"/>
                <a:sym typeface="Helvetica"/>
              </a:rPr>
            </a:br>
            <a:r>
              <a:rPr lang="en-US" sz="1700" dirty="0" smtClean="0">
                <a:latin typeface="+mn-lt"/>
                <a:ea typeface="+mn-ea"/>
                <a:cs typeface="+mn-cs"/>
                <a:sym typeface="Helvetica"/>
              </a:rPr>
              <a:t>(see format template for the report in course website)</a:t>
            </a:r>
            <a:endParaRPr sz="1700" dirty="0">
              <a:latin typeface="+mn-lt"/>
              <a:ea typeface="+mn-ea"/>
              <a:cs typeface="+mn-cs"/>
              <a:sym typeface="Helvetica"/>
            </a:endParaRPr>
          </a:p>
        </p:txBody>
      </p:sp>
    </p:spTree>
    <p:extLst>
      <p:ext uri="{BB962C8B-B14F-4D97-AF65-F5344CB8AC3E}">
        <p14:creationId xmlns:p14="http://schemas.microsoft.com/office/powerpoint/2010/main" val="167834534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Grading Criteria: Labs (30pts)</a:t>
            </a:r>
            <a:endParaRPr sz="3200" dirty="0">
              <a:solidFill>
                <a:srgbClr val="215380"/>
              </a:solidFill>
            </a:endParaRPr>
          </a:p>
        </p:txBody>
      </p:sp>
      <p:sp>
        <p:nvSpPr>
          <p:cNvPr id="3"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137160" lvl="0" indent="-137160">
              <a:spcBef>
                <a:spcPts val="400"/>
              </a:spcBef>
              <a:buSzPct val="100000"/>
              <a:buFont typeface="Arial"/>
              <a:buChar char="•"/>
            </a:pPr>
            <a:r>
              <a:rPr lang="en-US" sz="2400" dirty="0" smtClean="0">
                <a:latin typeface="+mn-lt"/>
                <a:ea typeface="+mn-ea"/>
                <a:cs typeface="+mn-cs"/>
                <a:sym typeface="Helvetica"/>
              </a:rPr>
              <a:t>Python </a:t>
            </a:r>
            <a:r>
              <a:rPr lang="en-US" sz="2400" dirty="0" err="1" smtClean="0">
                <a:latin typeface="+mn-lt"/>
                <a:ea typeface="+mn-ea"/>
                <a:cs typeface="+mn-cs"/>
                <a:sym typeface="Helvetica"/>
              </a:rPr>
              <a:t>Jupyter</a:t>
            </a:r>
            <a:r>
              <a:rPr lang="en-US" sz="2400" dirty="0" smtClean="0">
                <a:latin typeface="+mn-lt"/>
                <a:ea typeface="+mn-ea"/>
                <a:cs typeface="+mn-cs"/>
                <a:sym typeface="Helvetica"/>
              </a:rPr>
              <a:t> Notebooks</a:t>
            </a:r>
            <a:br>
              <a:rPr lang="en-US" sz="2400" dirty="0" smtClean="0">
                <a:latin typeface="+mn-lt"/>
                <a:ea typeface="+mn-ea"/>
                <a:cs typeface="+mn-cs"/>
                <a:sym typeface="Helvetica"/>
              </a:rPr>
            </a:br>
            <a:r>
              <a:rPr lang="en-US" sz="2400" dirty="0" smtClean="0">
                <a:latin typeface="+mn-lt"/>
                <a:ea typeface="+mn-ea"/>
                <a:cs typeface="+mn-cs"/>
                <a:sym typeface="Helvetica"/>
              </a:rPr>
              <a:t>        - Image Processing and Retrieval Lab (5pts)</a:t>
            </a:r>
            <a:br>
              <a:rPr lang="en-US" sz="2400" dirty="0" smtClean="0">
                <a:latin typeface="+mn-lt"/>
                <a:ea typeface="+mn-ea"/>
                <a:cs typeface="+mn-cs"/>
                <a:sym typeface="Helvetica"/>
              </a:rPr>
            </a:br>
            <a:r>
              <a:rPr lang="en-US" sz="2400" dirty="0" smtClean="0">
                <a:latin typeface="+mn-lt"/>
                <a:ea typeface="+mn-ea"/>
                <a:cs typeface="+mn-cs"/>
                <a:sym typeface="Helvetica"/>
              </a:rPr>
              <a:t>        - Deep Learning Lab (5pts)</a:t>
            </a:r>
            <a:br>
              <a:rPr lang="en-US" sz="2400" dirty="0" smtClean="0">
                <a:latin typeface="+mn-lt"/>
                <a:ea typeface="+mn-ea"/>
                <a:cs typeface="+mn-cs"/>
                <a:sym typeface="Helvetica"/>
              </a:rPr>
            </a:br>
            <a:r>
              <a:rPr lang="en-US" sz="2400" dirty="0" smtClean="0">
                <a:latin typeface="+mn-lt"/>
                <a:ea typeface="+mn-ea"/>
                <a:cs typeface="+mn-cs"/>
                <a:sym typeface="Helvetica"/>
              </a:rPr>
              <a:t>        - Language Generation Lab (10pts)</a:t>
            </a:r>
            <a:br>
              <a:rPr lang="en-US" sz="2400" dirty="0" smtClean="0">
                <a:latin typeface="+mn-lt"/>
                <a:ea typeface="+mn-ea"/>
                <a:cs typeface="+mn-cs"/>
                <a:sym typeface="Helvetica"/>
              </a:rPr>
            </a:br>
            <a:r>
              <a:rPr lang="en-US" sz="2400" dirty="0" smtClean="0">
                <a:latin typeface="+mn-lt"/>
                <a:ea typeface="+mn-ea"/>
                <a:cs typeface="+mn-cs"/>
                <a:sym typeface="Helvetica"/>
              </a:rPr>
              <a:t>        - Image Captioning Lab (10pts)</a:t>
            </a:r>
          </a:p>
          <a:p>
            <a:pPr marL="137160" lvl="0" indent="-137160">
              <a:spcBef>
                <a:spcPts val="400"/>
              </a:spcBef>
              <a:buSzPct val="100000"/>
              <a:buFont typeface="Arial"/>
              <a:buChar char="•"/>
            </a:pPr>
            <a:r>
              <a:rPr lang="en-US" sz="2400" dirty="0" smtClean="0">
                <a:latin typeface="+mn-lt"/>
                <a:ea typeface="+mn-ea"/>
                <a:cs typeface="+mn-cs"/>
                <a:sym typeface="Helvetica"/>
              </a:rPr>
              <a:t>Export notebook as HTML and submit on </a:t>
            </a:r>
            <a:r>
              <a:rPr lang="en-US" sz="2400" dirty="0" err="1" smtClean="0">
                <a:latin typeface="+mn-lt"/>
                <a:ea typeface="+mn-ea"/>
                <a:cs typeface="+mn-cs"/>
                <a:sym typeface="Helvetica"/>
              </a:rPr>
              <a:t>UVACollab</a:t>
            </a:r>
            <a:r>
              <a:rPr lang="en-US" sz="2400" dirty="0" smtClean="0">
                <a:latin typeface="+mn-lt"/>
                <a:ea typeface="+mn-ea"/>
                <a:cs typeface="+mn-cs"/>
                <a:sym typeface="Helvetica"/>
              </a:rPr>
              <a:t>.</a:t>
            </a:r>
          </a:p>
          <a:p>
            <a:pPr marL="137160" lvl="0" indent="-137160">
              <a:spcBef>
                <a:spcPts val="400"/>
              </a:spcBef>
              <a:buSzPct val="100000"/>
              <a:buFont typeface="Arial"/>
              <a:buChar char="•"/>
            </a:pPr>
            <a:r>
              <a:rPr lang="en-US" sz="2400" dirty="0" smtClean="0">
                <a:latin typeface="+mn-lt"/>
                <a:ea typeface="+mn-ea"/>
                <a:cs typeface="+mn-cs"/>
                <a:sym typeface="Helvetica"/>
              </a:rPr>
              <a:t>Individual work.</a:t>
            </a:r>
            <a:endParaRPr sz="2400" dirty="0">
              <a:latin typeface="+mn-lt"/>
              <a:ea typeface="+mn-ea"/>
              <a:cs typeface="+mn-cs"/>
              <a:sym typeface="Helvetica"/>
            </a:endParaRPr>
          </a:p>
        </p:txBody>
      </p:sp>
    </p:spTree>
    <p:extLst>
      <p:ext uri="{BB962C8B-B14F-4D97-AF65-F5344CB8AC3E}">
        <p14:creationId xmlns:p14="http://schemas.microsoft.com/office/powerpoint/2010/main" val="93363161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Grading Criteria: Student Paper Review (10pts)</a:t>
            </a:r>
            <a:endParaRPr sz="3200" dirty="0">
              <a:solidFill>
                <a:srgbClr val="215380"/>
              </a:solidFill>
            </a:endParaRPr>
          </a:p>
        </p:txBody>
      </p:sp>
      <p:sp>
        <p:nvSpPr>
          <p:cNvPr id="3"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p>
            <a:pPr marL="137160" lvl="0" indent="-137160">
              <a:spcBef>
                <a:spcPts val="400"/>
              </a:spcBef>
              <a:buSzPct val="100000"/>
              <a:buFont typeface="Arial"/>
              <a:buChar char="•"/>
            </a:pPr>
            <a:r>
              <a:rPr lang="en-US" sz="2400" dirty="0" smtClean="0">
                <a:latin typeface="+mn-lt"/>
                <a:ea typeface="+mn-ea"/>
                <a:cs typeface="+mn-cs"/>
                <a:sym typeface="Helvetica"/>
              </a:rPr>
              <a:t>Need to present a recent research paper in the class.</a:t>
            </a:r>
          </a:p>
          <a:p>
            <a:pPr marL="137160" lvl="0" indent="-137160">
              <a:spcBef>
                <a:spcPts val="400"/>
              </a:spcBef>
              <a:buSzPct val="100000"/>
              <a:buFont typeface="Arial"/>
              <a:buChar char="•"/>
            </a:pPr>
            <a:r>
              <a:rPr lang="en-US" sz="2400" dirty="0" smtClean="0">
                <a:latin typeface="+mn-lt"/>
                <a:ea typeface="+mn-ea"/>
                <a:cs typeface="+mn-cs"/>
                <a:sym typeface="Helvetica"/>
              </a:rPr>
              <a:t>Presentations will be in groups of three.</a:t>
            </a:r>
          </a:p>
          <a:p>
            <a:pPr marL="137160" lvl="0" indent="-137160">
              <a:spcBef>
                <a:spcPts val="400"/>
              </a:spcBef>
              <a:buSzPct val="100000"/>
              <a:buFont typeface="Arial"/>
              <a:buChar char="•"/>
            </a:pPr>
            <a:r>
              <a:rPr lang="en-US" sz="2400" dirty="0" smtClean="0">
                <a:latin typeface="+mn-lt"/>
                <a:ea typeface="+mn-ea"/>
                <a:cs typeface="+mn-cs"/>
                <a:sym typeface="Helvetica"/>
              </a:rPr>
              <a:t>Pick a paper from the syllabus.</a:t>
            </a:r>
          </a:p>
          <a:p>
            <a:pPr marL="137160" lvl="0" indent="-137160">
              <a:spcBef>
                <a:spcPts val="400"/>
              </a:spcBef>
              <a:buSzPct val="100000"/>
              <a:buFont typeface="Arial"/>
              <a:buChar char="•"/>
            </a:pPr>
            <a:r>
              <a:rPr lang="en-US" sz="2400" dirty="0" smtClean="0">
                <a:latin typeface="+mn-lt"/>
                <a:ea typeface="+mn-ea"/>
                <a:cs typeface="+mn-cs"/>
                <a:sym typeface="Helvetica"/>
              </a:rPr>
              <a:t>Some slots are open to suggestions, you pick the paper (contact the instructor) </a:t>
            </a:r>
          </a:p>
          <a:p>
            <a:pPr marL="137160" lvl="0" indent="-137160">
              <a:spcBef>
                <a:spcPts val="400"/>
              </a:spcBef>
              <a:buSzPct val="100000"/>
              <a:buFont typeface="Arial"/>
              <a:buChar char="•"/>
            </a:pPr>
            <a:r>
              <a:rPr lang="en-US" sz="2400" dirty="0" smtClean="0">
                <a:latin typeface="+mn-lt"/>
                <a:ea typeface="+mn-ea"/>
                <a:cs typeface="+mn-cs"/>
                <a:sym typeface="Helvetica"/>
              </a:rPr>
              <a:t>Need to prepare slides, send them by email to instructor at least the day before the session.</a:t>
            </a:r>
          </a:p>
          <a:p>
            <a:pPr marL="137160" lvl="0" indent="-137160">
              <a:spcBef>
                <a:spcPts val="400"/>
              </a:spcBef>
              <a:buSzPct val="100000"/>
              <a:buFont typeface="Arial"/>
              <a:buChar char="•"/>
            </a:pPr>
            <a:r>
              <a:rPr lang="en-US" sz="2400" dirty="0" smtClean="0">
                <a:latin typeface="+mn-lt"/>
                <a:ea typeface="+mn-ea"/>
                <a:cs typeface="+mn-cs"/>
                <a:sym typeface="Helvetica"/>
              </a:rPr>
              <a:t>Presentations should be carefully planned to only use 20 minutes.</a:t>
            </a:r>
          </a:p>
        </p:txBody>
      </p:sp>
    </p:spTree>
    <p:extLst>
      <p:ext uri="{BB962C8B-B14F-4D97-AF65-F5344CB8AC3E}">
        <p14:creationId xmlns:p14="http://schemas.microsoft.com/office/powerpoint/2010/main" val="164944042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Grading Criteria: Paper summaries (10pts)</a:t>
            </a:r>
            <a:endParaRPr sz="3200" dirty="0">
              <a:solidFill>
                <a:srgbClr val="215380"/>
              </a:solidFill>
            </a:endParaRPr>
          </a:p>
        </p:txBody>
      </p:sp>
      <p:sp>
        <p:nvSpPr>
          <p:cNvPr id="3"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lnSpcReduction="10000"/>
          </a:bodyPr>
          <a:lstStyle/>
          <a:p>
            <a:pPr marL="137160" lvl="0" indent="-137160">
              <a:spcBef>
                <a:spcPts val="400"/>
              </a:spcBef>
              <a:buSzPct val="100000"/>
              <a:buFont typeface="Arial"/>
              <a:buChar char="•"/>
            </a:pPr>
            <a:r>
              <a:rPr lang="en-US" sz="2400" dirty="0" smtClean="0">
                <a:latin typeface="+mn-lt"/>
                <a:ea typeface="+mn-ea"/>
                <a:cs typeface="+mn-cs"/>
                <a:sym typeface="Helvetica"/>
              </a:rPr>
              <a:t>Send an email with a quick summary of the papers that are going to be presented in the sessions named: Student Paper Review.</a:t>
            </a:r>
          </a:p>
          <a:p>
            <a:pPr marL="137160" lvl="0" indent="-137160">
              <a:spcBef>
                <a:spcPts val="400"/>
              </a:spcBef>
              <a:buSzPct val="100000"/>
              <a:buFont typeface="Arial"/>
              <a:buChar char="•"/>
            </a:pPr>
            <a:r>
              <a:rPr lang="en-US" sz="2400" dirty="0" smtClean="0">
                <a:latin typeface="+mn-lt"/>
                <a:ea typeface="+mn-ea"/>
                <a:cs typeface="+mn-cs"/>
                <a:sym typeface="Helvetica"/>
              </a:rPr>
              <a:t>Summary must be concise but clearly show that you have read the paper, thus it should provide a summary and commentary. What are the strengths of this paper? How can it be improved?</a:t>
            </a:r>
            <a:br>
              <a:rPr lang="en-US" sz="2400" dirty="0" smtClean="0">
                <a:latin typeface="+mn-lt"/>
                <a:ea typeface="+mn-ea"/>
                <a:cs typeface="+mn-cs"/>
                <a:sym typeface="Helvetica"/>
              </a:rPr>
            </a:br>
            <a:endParaRPr lang="en-US" sz="2400" dirty="0" smtClean="0">
              <a:latin typeface="+mn-lt"/>
              <a:ea typeface="+mn-ea"/>
              <a:cs typeface="+mn-cs"/>
              <a:sym typeface="Helvetica"/>
            </a:endParaRPr>
          </a:p>
          <a:p>
            <a:pPr marL="137160" lvl="0" indent="-137160" algn="ctr">
              <a:spcBef>
                <a:spcPts val="400"/>
              </a:spcBef>
              <a:buSzPct val="100000"/>
              <a:buFont typeface="Arial"/>
              <a:buChar char="•"/>
            </a:pPr>
            <a:r>
              <a:rPr lang="en-US" sz="2400" dirty="0" smtClean="0">
                <a:latin typeface="+mn-lt"/>
                <a:ea typeface="+mn-ea"/>
                <a:cs typeface="+mn-cs"/>
                <a:sym typeface="Helvetica"/>
              </a:rPr>
              <a:t>Important: Send summaries to this email:</a:t>
            </a:r>
            <a:r>
              <a:rPr lang="en-US" sz="2400" dirty="0">
                <a:latin typeface="+mn-lt"/>
                <a:ea typeface="+mn-ea"/>
                <a:cs typeface="+mn-cs"/>
                <a:sym typeface="Helvetica"/>
              </a:rPr>
              <a:t/>
            </a:r>
            <a:br>
              <a:rPr lang="en-US" sz="2400" dirty="0">
                <a:latin typeface="+mn-lt"/>
                <a:ea typeface="+mn-ea"/>
                <a:cs typeface="+mn-cs"/>
                <a:sym typeface="Helvetica"/>
              </a:rPr>
            </a:br>
            <a:r>
              <a:rPr lang="en-US" sz="2400" dirty="0" smtClean="0">
                <a:latin typeface="+mn-lt"/>
                <a:ea typeface="+mn-ea"/>
                <a:cs typeface="+mn-cs"/>
                <a:sym typeface="Helvetica"/>
              </a:rPr>
              <a:t/>
            </a:r>
            <a:br>
              <a:rPr lang="en-US" sz="2400" dirty="0" smtClean="0">
                <a:latin typeface="+mn-lt"/>
                <a:ea typeface="+mn-ea"/>
                <a:cs typeface="+mn-cs"/>
                <a:sym typeface="Helvetica"/>
              </a:rPr>
            </a:br>
            <a:r>
              <a:rPr lang="en-US" sz="2400" b="1" dirty="0" err="1" smtClean="0">
                <a:latin typeface="+mn-lt"/>
                <a:ea typeface="+mn-ea"/>
                <a:cs typeface="+mn-cs"/>
                <a:sym typeface="Helvetica"/>
              </a:rPr>
              <a:t>visionlab.uva+summary@gmail.com</a:t>
            </a:r>
            <a:endParaRPr lang="en-US" sz="2400" b="1" dirty="0" smtClean="0">
              <a:latin typeface="+mn-lt"/>
              <a:ea typeface="+mn-ea"/>
              <a:cs typeface="+mn-cs"/>
              <a:sym typeface="Helvetica"/>
            </a:endParaRPr>
          </a:p>
        </p:txBody>
      </p:sp>
    </p:spTree>
    <p:extLst>
      <p:ext uri="{BB962C8B-B14F-4D97-AF65-F5344CB8AC3E}">
        <p14:creationId xmlns:p14="http://schemas.microsoft.com/office/powerpoint/2010/main" val="1021087932"/>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25400" y="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Teaching Assistants</a:t>
            </a:r>
            <a:endParaRPr sz="3200" dirty="0">
              <a:solidFill>
                <a:srgbClr val="215380"/>
              </a:solidFill>
            </a:endParaRPr>
          </a:p>
        </p:txBody>
      </p:sp>
      <p:pic>
        <p:nvPicPr>
          <p:cNvPr id="3" name="Picture 2"/>
          <p:cNvPicPr>
            <a:picLocks noChangeAspect="1"/>
          </p:cNvPicPr>
          <p:nvPr/>
        </p:nvPicPr>
        <p:blipFill>
          <a:blip r:embed="rId2"/>
          <a:stretch>
            <a:fillRect/>
          </a:stretch>
        </p:blipFill>
        <p:spPr>
          <a:xfrm>
            <a:off x="1542635" y="2814431"/>
            <a:ext cx="1018208" cy="1527312"/>
          </a:xfrm>
          <a:prstGeom prst="rect">
            <a:avLst/>
          </a:prstGeom>
        </p:spPr>
      </p:pic>
      <p:pic>
        <p:nvPicPr>
          <p:cNvPr id="4" name="Picture 3"/>
          <p:cNvPicPr>
            <a:picLocks noChangeAspect="1"/>
          </p:cNvPicPr>
          <p:nvPr/>
        </p:nvPicPr>
        <p:blipFill rotWithShape="1">
          <a:blip r:embed="rId3"/>
          <a:srcRect l="17152" r="12559"/>
          <a:stretch/>
        </p:blipFill>
        <p:spPr>
          <a:xfrm>
            <a:off x="1542635" y="862224"/>
            <a:ext cx="1018208" cy="1448624"/>
          </a:xfrm>
          <a:prstGeom prst="rect">
            <a:avLst/>
          </a:prstGeom>
        </p:spPr>
      </p:pic>
      <p:sp>
        <p:nvSpPr>
          <p:cNvPr id="5" name="TextBox 4"/>
          <p:cNvSpPr txBox="1"/>
          <p:nvPr/>
        </p:nvSpPr>
        <p:spPr>
          <a:xfrm>
            <a:off x="2809461" y="926983"/>
            <a:ext cx="3582069" cy="1200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smtClean="0">
                <a:ln>
                  <a:noFill/>
                </a:ln>
                <a:solidFill>
                  <a:srgbClr val="000000"/>
                </a:solidFill>
                <a:effectLst/>
                <a:uFillTx/>
                <a:latin typeface="Calibri"/>
                <a:ea typeface="Calibri"/>
                <a:cs typeface="Calibri"/>
                <a:sym typeface="Calibri"/>
              </a:rPr>
              <a:t>Tianlu</a:t>
            </a:r>
            <a:r>
              <a:rPr kumimoji="0" lang="en-US" sz="1800" b="0" i="0" u="none" strike="noStrike" cap="none" spc="0" normalizeH="0" baseline="0" dirty="0" smtClean="0">
                <a:ln>
                  <a:noFill/>
                </a:ln>
                <a:solidFill>
                  <a:srgbClr val="000000"/>
                </a:solidFill>
                <a:effectLst/>
                <a:uFillTx/>
                <a:latin typeface="Calibri"/>
                <a:ea typeface="Calibri"/>
                <a:cs typeface="Calibri"/>
                <a:sym typeface="Calibri"/>
              </a:rPr>
              <a:t> Wang </a:t>
            </a:r>
          </a:p>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PhD Student</a:t>
            </a:r>
            <a:br>
              <a:rPr lang="en-US" dirty="0" smtClean="0">
                <a:solidFill>
                  <a:srgbClr val="000000"/>
                </a:solidFill>
              </a:rPr>
            </a:br>
            <a:r>
              <a:rPr lang="en-US" dirty="0" smtClean="0">
                <a:solidFill>
                  <a:srgbClr val="000000"/>
                </a:solidFill>
              </a:rPr>
              <a:t>Office Hours: Wednesdays 4 to 5pm. </a:t>
            </a:r>
          </a:p>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Location: to be defined</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6" name="Rectangle 5"/>
          <p:cNvSpPr/>
          <p:nvPr/>
        </p:nvSpPr>
        <p:spPr>
          <a:xfrm>
            <a:off x="2809461" y="2977922"/>
            <a:ext cx="4572000" cy="1200329"/>
          </a:xfrm>
          <a:prstGeom prst="rect">
            <a:avLst/>
          </a:prstGeom>
        </p:spPr>
        <p:txBody>
          <a:bodyPr>
            <a:spAutoFit/>
          </a:bodyPr>
          <a:lstStyle/>
          <a:p>
            <a:pPr algn="l" rtl="0" latinLnBrk="1" hangingPunct="0"/>
            <a:r>
              <a:rPr lang="en-US" dirty="0" err="1" smtClean="0">
                <a:solidFill>
                  <a:srgbClr val="000000"/>
                </a:solidFill>
              </a:rPr>
              <a:t>Xuwang</a:t>
            </a:r>
            <a:r>
              <a:rPr lang="en-US" dirty="0" smtClean="0">
                <a:solidFill>
                  <a:srgbClr val="000000"/>
                </a:solidFill>
              </a:rPr>
              <a:t> Yin </a:t>
            </a:r>
            <a:br>
              <a:rPr lang="en-US" dirty="0" smtClean="0">
                <a:solidFill>
                  <a:srgbClr val="000000"/>
                </a:solidFill>
              </a:rPr>
            </a:br>
            <a:r>
              <a:rPr lang="en-US" dirty="0" smtClean="0">
                <a:solidFill>
                  <a:srgbClr val="000000"/>
                </a:solidFill>
              </a:rPr>
              <a:t>PhD </a:t>
            </a:r>
            <a:r>
              <a:rPr lang="en-US" dirty="0">
                <a:solidFill>
                  <a:srgbClr val="000000"/>
                </a:solidFill>
              </a:rPr>
              <a:t>Student</a:t>
            </a:r>
            <a:br>
              <a:rPr lang="en-US" dirty="0">
                <a:solidFill>
                  <a:srgbClr val="000000"/>
                </a:solidFill>
              </a:rPr>
            </a:br>
            <a:r>
              <a:rPr lang="en-US" dirty="0">
                <a:solidFill>
                  <a:srgbClr val="000000"/>
                </a:solidFill>
              </a:rPr>
              <a:t>Office Hours: </a:t>
            </a:r>
            <a:r>
              <a:rPr lang="en-US" dirty="0" smtClean="0">
                <a:solidFill>
                  <a:srgbClr val="000000"/>
                </a:solidFill>
              </a:rPr>
              <a:t>Mondays 4 </a:t>
            </a:r>
            <a:r>
              <a:rPr lang="en-US" dirty="0">
                <a:solidFill>
                  <a:srgbClr val="000000"/>
                </a:solidFill>
              </a:rPr>
              <a:t>to 5pm. </a:t>
            </a:r>
            <a:r>
              <a:rPr lang="en-US" dirty="0" smtClean="0">
                <a:solidFill>
                  <a:srgbClr val="000000"/>
                </a:solidFill>
              </a:rPr>
              <a:t/>
            </a:r>
            <a:br>
              <a:rPr lang="en-US" dirty="0" smtClean="0">
                <a:solidFill>
                  <a:srgbClr val="000000"/>
                </a:solidFill>
              </a:rPr>
            </a:br>
            <a:r>
              <a:rPr lang="en-US" dirty="0" smtClean="0">
                <a:solidFill>
                  <a:srgbClr val="000000"/>
                </a:solidFill>
              </a:rPr>
              <a:t>Location: to be defined </a:t>
            </a:r>
            <a:endParaRPr lang="en-US" dirty="0">
              <a:solidFill>
                <a:srgbClr val="000000"/>
              </a:solidFill>
            </a:endParaRPr>
          </a:p>
        </p:txBody>
      </p:sp>
    </p:spTree>
    <p:extLst>
      <p:ext uri="{BB962C8B-B14F-4D97-AF65-F5344CB8AC3E}">
        <p14:creationId xmlns:p14="http://schemas.microsoft.com/office/powerpoint/2010/main" val="1906251324"/>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Course Topics</a:t>
            </a:r>
            <a:endParaRPr sz="3200" dirty="0">
              <a:solidFill>
                <a:srgbClr val="215380"/>
              </a:solidFill>
            </a:endParaRPr>
          </a:p>
        </p:txBody>
      </p:sp>
      <p:sp>
        <p:nvSpPr>
          <p:cNvPr id="3"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137160" lvl="0" indent="-137160">
              <a:spcBef>
                <a:spcPts val="400"/>
              </a:spcBef>
              <a:buSzPct val="100000"/>
              <a:buFont typeface="Arial"/>
              <a:buChar char="•"/>
            </a:pPr>
            <a:r>
              <a:rPr lang="en-US" sz="2000" dirty="0" smtClean="0">
                <a:latin typeface="+mn-lt"/>
                <a:ea typeface="+mn-ea"/>
                <a:cs typeface="+mn-cs"/>
                <a:sym typeface="Helvetica"/>
              </a:rPr>
              <a:t>Word </a:t>
            </a:r>
            <a:r>
              <a:rPr lang="en-US" sz="2000" dirty="0" err="1" smtClean="0">
                <a:latin typeface="+mn-lt"/>
                <a:ea typeface="+mn-ea"/>
                <a:cs typeface="+mn-cs"/>
                <a:sym typeface="Helvetica"/>
              </a:rPr>
              <a:t>Embeddings</a:t>
            </a:r>
            <a:r>
              <a:rPr lang="en-US" sz="2000" dirty="0" smtClean="0">
                <a:latin typeface="+mn-lt"/>
                <a:ea typeface="+mn-ea"/>
                <a:cs typeface="+mn-cs"/>
                <a:sym typeface="Helvetica"/>
              </a:rPr>
              <a:t>: Representing text.</a:t>
            </a:r>
          </a:p>
          <a:p>
            <a:pPr marL="137160" lvl="0" indent="-137160">
              <a:spcBef>
                <a:spcPts val="400"/>
              </a:spcBef>
              <a:buSzPct val="100000"/>
              <a:buFont typeface="Arial"/>
              <a:buChar char="•"/>
            </a:pPr>
            <a:r>
              <a:rPr lang="en-US" sz="2000" dirty="0" smtClean="0">
                <a:latin typeface="+mn-lt"/>
                <a:ea typeface="+mn-ea"/>
                <a:cs typeface="+mn-cs"/>
                <a:sym typeface="Helvetica"/>
              </a:rPr>
              <a:t>Recurrent Neural Networks (RNN): Generating Text.</a:t>
            </a:r>
          </a:p>
          <a:p>
            <a:pPr marL="137160" lvl="0" indent="-137160">
              <a:spcBef>
                <a:spcPts val="400"/>
              </a:spcBef>
              <a:buSzPct val="100000"/>
              <a:buFont typeface="Arial"/>
              <a:buChar char="•"/>
            </a:pPr>
            <a:r>
              <a:rPr lang="en-US" sz="2000" dirty="0" smtClean="0">
                <a:latin typeface="+mn-lt"/>
                <a:ea typeface="+mn-ea"/>
                <a:cs typeface="+mn-cs"/>
                <a:sym typeface="Helvetica"/>
              </a:rPr>
              <a:t>Convolutional Neural Networks (CNN): Object Recognition.</a:t>
            </a:r>
          </a:p>
          <a:p>
            <a:pPr marL="137160" lvl="0" indent="-137160">
              <a:spcBef>
                <a:spcPts val="400"/>
              </a:spcBef>
              <a:buSzPct val="100000"/>
              <a:buFont typeface="Arial"/>
              <a:buChar char="•"/>
            </a:pPr>
            <a:r>
              <a:rPr lang="en-US" sz="2000" dirty="0" smtClean="0">
                <a:latin typeface="+mn-lt"/>
                <a:ea typeface="+mn-ea"/>
                <a:cs typeface="+mn-cs"/>
                <a:sym typeface="Helvetica"/>
              </a:rPr>
              <a:t>Generating Textual Descriptions for Images.</a:t>
            </a:r>
          </a:p>
          <a:p>
            <a:pPr marL="137160" lvl="0" indent="-137160">
              <a:spcBef>
                <a:spcPts val="400"/>
              </a:spcBef>
              <a:buSzPct val="100000"/>
              <a:buFont typeface="Arial"/>
              <a:buChar char="•"/>
            </a:pPr>
            <a:r>
              <a:rPr lang="en-US" sz="2000" dirty="0" smtClean="0">
                <a:latin typeface="+mn-lt"/>
                <a:ea typeface="+mn-ea"/>
                <a:cs typeface="+mn-cs"/>
                <a:sym typeface="Helvetica"/>
              </a:rPr>
              <a:t>Learning from Images and Text on the Web.</a:t>
            </a:r>
          </a:p>
          <a:p>
            <a:pPr marL="137160" lvl="0" indent="-137160">
              <a:spcBef>
                <a:spcPts val="400"/>
              </a:spcBef>
              <a:buSzPct val="100000"/>
              <a:buFont typeface="Arial"/>
              <a:buChar char="•"/>
            </a:pPr>
            <a:r>
              <a:rPr lang="en-US" sz="2000" dirty="0" smtClean="0">
                <a:latin typeface="+mn-lt"/>
                <a:ea typeface="+mn-ea"/>
                <a:cs typeface="+mn-cs"/>
                <a:sym typeface="Helvetica"/>
              </a:rPr>
              <a:t>Answering Questions about Images: Visual Question Answering.</a:t>
            </a:r>
          </a:p>
          <a:p>
            <a:pPr marL="137160" lvl="0" indent="-137160">
              <a:spcBef>
                <a:spcPts val="400"/>
              </a:spcBef>
              <a:buSzPct val="100000"/>
              <a:buFont typeface="Arial"/>
              <a:buChar char="•"/>
            </a:pPr>
            <a:r>
              <a:rPr lang="en-US" sz="2000" dirty="0" smtClean="0">
                <a:latin typeface="+mn-lt"/>
                <a:ea typeface="+mn-ea"/>
                <a:cs typeface="+mn-cs"/>
                <a:sym typeface="Helvetica"/>
              </a:rPr>
              <a:t>Referring to Objects in Natural Scenes: Referring Expressions.</a:t>
            </a:r>
          </a:p>
          <a:p>
            <a:pPr marL="137160" lvl="0" indent="-137160">
              <a:spcBef>
                <a:spcPts val="400"/>
              </a:spcBef>
              <a:buSzPct val="100000"/>
              <a:buFont typeface="Arial"/>
              <a:buChar char="•"/>
            </a:pPr>
            <a:r>
              <a:rPr lang="en-US" sz="2000" dirty="0" smtClean="0">
                <a:latin typeface="+mn-lt"/>
                <a:ea typeface="+mn-ea"/>
                <a:cs typeface="+mn-cs"/>
                <a:sym typeface="Helvetica"/>
              </a:rPr>
              <a:t>Video and Text alignment, Video Description.</a:t>
            </a:r>
          </a:p>
          <a:p>
            <a:pPr marL="137160" lvl="0" indent="-137160">
              <a:spcBef>
                <a:spcPts val="400"/>
              </a:spcBef>
              <a:buSzPct val="100000"/>
              <a:buFont typeface="Arial"/>
              <a:buChar char="•"/>
            </a:pPr>
            <a:r>
              <a:rPr lang="en-US" sz="2000" dirty="0" smtClean="0">
                <a:latin typeface="+mn-lt"/>
                <a:ea typeface="+mn-ea"/>
                <a:cs typeface="+mn-cs"/>
                <a:sym typeface="Helvetica"/>
              </a:rPr>
              <a:t>Memory and Attention Networks.</a:t>
            </a:r>
          </a:p>
        </p:txBody>
      </p:sp>
    </p:spTree>
    <p:extLst>
      <p:ext uri="{BB962C8B-B14F-4D97-AF65-F5344CB8AC3E}">
        <p14:creationId xmlns:p14="http://schemas.microsoft.com/office/powerpoint/2010/main" val="138471512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Sample Project Topics</a:t>
            </a:r>
            <a:endParaRPr sz="3200" dirty="0">
              <a:solidFill>
                <a:srgbClr val="215380"/>
              </a:solidFill>
            </a:endParaRPr>
          </a:p>
        </p:txBody>
      </p:sp>
      <p:sp>
        <p:nvSpPr>
          <p:cNvPr id="3"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a:bodyPr>
          <a:lstStyle/>
          <a:p>
            <a:pPr marL="137160" lvl="0" indent="-137160">
              <a:spcBef>
                <a:spcPts val="400"/>
              </a:spcBef>
              <a:buSzPct val="100000"/>
              <a:buFont typeface="Arial"/>
              <a:buChar char="•"/>
            </a:pPr>
            <a:r>
              <a:rPr lang="en-US" sz="2000" dirty="0" smtClean="0">
                <a:latin typeface="+mn-lt"/>
                <a:ea typeface="+mn-ea"/>
                <a:cs typeface="+mn-cs"/>
                <a:sym typeface="Helvetica"/>
              </a:rPr>
              <a:t>Generating image descriptions for images of merchandise.</a:t>
            </a:r>
          </a:p>
          <a:p>
            <a:pPr marL="137160" lvl="0" indent="-137160">
              <a:spcBef>
                <a:spcPts val="400"/>
              </a:spcBef>
              <a:buSzPct val="100000"/>
              <a:buFont typeface="Arial"/>
              <a:buChar char="•"/>
            </a:pPr>
            <a:r>
              <a:rPr lang="en-US" sz="2000" dirty="0" smtClean="0">
                <a:latin typeface="+mn-lt"/>
                <a:ea typeface="+mn-ea"/>
                <a:cs typeface="+mn-cs"/>
                <a:sym typeface="Helvetica"/>
              </a:rPr>
              <a:t>Generating </a:t>
            </a:r>
            <a:r>
              <a:rPr lang="en-US" sz="2000" dirty="0">
                <a:latin typeface="+mn-lt"/>
                <a:ea typeface="+mn-ea"/>
                <a:cs typeface="+mn-cs"/>
                <a:sym typeface="Helvetica"/>
              </a:rPr>
              <a:t>i</a:t>
            </a:r>
            <a:r>
              <a:rPr lang="en-US" sz="2000" dirty="0" smtClean="0">
                <a:latin typeface="+mn-lt"/>
                <a:ea typeface="+mn-ea"/>
                <a:cs typeface="+mn-cs"/>
                <a:sym typeface="Helvetica"/>
              </a:rPr>
              <a:t>mage storyboards from movie scripts.</a:t>
            </a:r>
          </a:p>
          <a:p>
            <a:pPr marL="137160" lvl="0" indent="-137160">
              <a:spcBef>
                <a:spcPts val="400"/>
              </a:spcBef>
              <a:buSzPct val="100000"/>
              <a:buFont typeface="Arial"/>
              <a:buChar char="•"/>
            </a:pPr>
            <a:r>
              <a:rPr lang="en-US" sz="2000" dirty="0" smtClean="0">
                <a:latin typeface="+mn-lt"/>
                <a:ea typeface="+mn-ea"/>
                <a:cs typeface="+mn-cs"/>
                <a:sym typeface="Helvetica"/>
              </a:rPr>
              <a:t>Generating image slideshows from music lyrics</a:t>
            </a:r>
          </a:p>
          <a:p>
            <a:pPr marL="137160" lvl="0" indent="-137160">
              <a:spcBef>
                <a:spcPts val="400"/>
              </a:spcBef>
              <a:buSzPct val="100000"/>
              <a:buFont typeface="Arial"/>
              <a:buChar char="•"/>
            </a:pPr>
            <a:r>
              <a:rPr lang="en-US" sz="2000" dirty="0" smtClean="0">
                <a:latin typeface="+mn-lt"/>
                <a:ea typeface="+mn-ea"/>
                <a:cs typeface="+mn-cs"/>
                <a:sym typeface="Helvetica"/>
              </a:rPr>
              <a:t>Summarizing video using help from text </a:t>
            </a:r>
            <a:r>
              <a:rPr lang="en-US" sz="2000" dirty="0">
                <a:latin typeface="+mn-lt"/>
                <a:ea typeface="+mn-ea"/>
                <a:cs typeface="+mn-cs"/>
                <a:sym typeface="Helvetica"/>
              </a:rPr>
              <a:t>s</a:t>
            </a:r>
            <a:r>
              <a:rPr lang="en-US" sz="2000" dirty="0" smtClean="0">
                <a:latin typeface="+mn-lt"/>
                <a:ea typeface="+mn-ea"/>
                <a:cs typeface="+mn-cs"/>
                <a:sym typeface="Helvetica"/>
              </a:rPr>
              <a:t>ubtitles.</a:t>
            </a:r>
          </a:p>
          <a:p>
            <a:pPr marL="137160" lvl="0" indent="-137160">
              <a:spcBef>
                <a:spcPts val="400"/>
              </a:spcBef>
              <a:buSzPct val="100000"/>
              <a:buFont typeface="Arial"/>
              <a:buChar char="•"/>
            </a:pPr>
            <a:r>
              <a:rPr lang="en-US" sz="2000" dirty="0" smtClean="0">
                <a:latin typeface="+mn-lt"/>
                <a:ea typeface="+mn-ea"/>
                <a:cs typeface="+mn-cs"/>
                <a:sym typeface="Helvetica"/>
              </a:rPr>
              <a:t>Beating Google </a:t>
            </a:r>
            <a:r>
              <a:rPr lang="en-US" sz="2000" dirty="0">
                <a:latin typeface="+mn-lt"/>
                <a:ea typeface="+mn-ea"/>
                <a:cs typeface="+mn-cs"/>
                <a:sym typeface="Helvetica"/>
              </a:rPr>
              <a:t>Image Search at this query </a:t>
            </a:r>
            <a:r>
              <a:rPr lang="en-US" sz="2000" dirty="0" smtClean="0">
                <a:latin typeface="+mn-lt"/>
                <a:ea typeface="+mn-ea"/>
                <a:cs typeface="+mn-cs"/>
                <a:sym typeface="Helvetica"/>
              </a:rPr>
              <a:t>”gray </a:t>
            </a:r>
            <a:r>
              <a:rPr lang="en-US" sz="2000" dirty="0">
                <a:latin typeface="+mn-lt"/>
                <a:ea typeface="+mn-ea"/>
                <a:cs typeface="+mn-cs"/>
                <a:sym typeface="Helvetica"/>
              </a:rPr>
              <a:t>cat under white </a:t>
            </a:r>
            <a:r>
              <a:rPr lang="en-US" sz="2000" dirty="0" smtClean="0">
                <a:latin typeface="+mn-lt"/>
                <a:ea typeface="+mn-ea"/>
                <a:cs typeface="+mn-cs"/>
                <a:sym typeface="Helvetica"/>
              </a:rPr>
              <a:t>table”</a:t>
            </a:r>
          </a:p>
          <a:p>
            <a:pPr marL="137160" lvl="0" indent="-137160">
              <a:spcBef>
                <a:spcPts val="400"/>
              </a:spcBef>
              <a:buSzPct val="100000"/>
              <a:buFont typeface="Arial"/>
              <a:buChar char="•"/>
            </a:pPr>
            <a:r>
              <a:rPr lang="en-US" sz="2000" dirty="0" smtClean="0">
                <a:latin typeface="+mn-lt"/>
                <a:ea typeface="+mn-ea"/>
                <a:cs typeface="+mn-cs"/>
                <a:sym typeface="Helvetica"/>
              </a:rPr>
              <a:t>Return </a:t>
            </a:r>
            <a:r>
              <a:rPr lang="en-US" sz="2000" dirty="0" err="1" smtClean="0">
                <a:latin typeface="+mn-lt"/>
                <a:ea typeface="+mn-ea"/>
                <a:cs typeface="+mn-cs"/>
                <a:sym typeface="Helvetica"/>
              </a:rPr>
              <a:t>wikipedia</a:t>
            </a:r>
            <a:r>
              <a:rPr lang="en-US" sz="2000" dirty="0" smtClean="0">
                <a:latin typeface="+mn-lt"/>
                <a:ea typeface="+mn-ea"/>
                <a:cs typeface="+mn-cs"/>
                <a:sym typeface="Helvetica"/>
              </a:rPr>
              <a:t> articles that could be related to an input image. (e.g. if the image is of a zebra, it should return, zebra, and other similar animals to zebra).</a:t>
            </a:r>
          </a:p>
          <a:p>
            <a:pPr marL="137160" lvl="0" indent="-137160">
              <a:spcBef>
                <a:spcPts val="400"/>
              </a:spcBef>
              <a:buSzPct val="100000"/>
              <a:buFont typeface="Arial"/>
              <a:buChar char="•"/>
            </a:pPr>
            <a:r>
              <a:rPr lang="en-US" sz="2000" dirty="0" smtClean="0">
                <a:latin typeface="+mn-lt"/>
                <a:ea typeface="+mn-ea"/>
                <a:cs typeface="+mn-cs"/>
                <a:sym typeface="Helvetica"/>
              </a:rPr>
              <a:t>Make an app that inserts images to help convey your text message using pictures (similar to the way emoticons are used)</a:t>
            </a:r>
          </a:p>
          <a:p>
            <a:pPr marL="137160" lvl="0" indent="-137160">
              <a:spcBef>
                <a:spcPts val="400"/>
              </a:spcBef>
              <a:buSzPct val="100000"/>
              <a:buFont typeface="Arial"/>
              <a:buChar char="•"/>
            </a:pPr>
            <a:endParaRPr lang="en-US" sz="2000" dirty="0" smtClean="0">
              <a:latin typeface="+mn-lt"/>
              <a:ea typeface="+mn-ea"/>
              <a:cs typeface="+mn-cs"/>
              <a:sym typeface="Helvetica"/>
            </a:endParaRPr>
          </a:p>
          <a:p>
            <a:pPr marL="137160" lvl="0" indent="-137160">
              <a:spcBef>
                <a:spcPts val="400"/>
              </a:spcBef>
              <a:buSzPct val="100000"/>
              <a:buFont typeface="Arial"/>
              <a:buChar char="•"/>
            </a:pPr>
            <a:endParaRPr lang="en-US" sz="2000" dirty="0" smtClean="0">
              <a:latin typeface="+mn-lt"/>
              <a:ea typeface="+mn-ea"/>
              <a:cs typeface="+mn-cs"/>
              <a:sym typeface="Helvetica"/>
            </a:endParaRPr>
          </a:p>
        </p:txBody>
      </p:sp>
    </p:spTree>
    <p:extLst>
      <p:ext uri="{BB962C8B-B14F-4D97-AF65-F5344CB8AC3E}">
        <p14:creationId xmlns:p14="http://schemas.microsoft.com/office/powerpoint/2010/main" val="178679884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p:nvPr/>
        </p:nvSpPr>
        <p:spPr>
          <a:xfrm>
            <a:off x="584200" y="1354159"/>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137160" lvl="0" indent="-137160">
              <a:spcBef>
                <a:spcPts val="400"/>
              </a:spcBef>
              <a:buSzPct val="100000"/>
              <a:buFont typeface="Arial"/>
              <a:buChar char="•"/>
            </a:pPr>
            <a:r>
              <a:rPr sz="2400" dirty="0">
                <a:latin typeface="+mn-lt"/>
                <a:ea typeface="+mn-ea"/>
                <a:cs typeface="+mn-cs"/>
                <a:sym typeface="Helvetica"/>
              </a:rPr>
              <a:t>Instructor: Vicente Ordonez</a:t>
            </a:r>
          </a:p>
          <a:p>
            <a:pPr marL="137160" lvl="0" indent="-137160">
              <a:spcBef>
                <a:spcPts val="400"/>
              </a:spcBef>
              <a:buSzPct val="100000"/>
              <a:buFont typeface="Arial"/>
              <a:buChar char="•"/>
            </a:pPr>
            <a:r>
              <a:rPr sz="2400" dirty="0">
                <a:latin typeface="+mn-lt"/>
                <a:ea typeface="+mn-ea"/>
                <a:cs typeface="+mn-cs"/>
                <a:sym typeface="Helvetica"/>
              </a:rPr>
              <a:t>Email: </a:t>
            </a:r>
            <a:r>
              <a:rPr sz="2400" u="sng" dirty="0" smtClean="0">
                <a:solidFill>
                  <a:srgbClr val="0000FF"/>
                </a:solidFill>
                <a:uFill>
                  <a:solidFill>
                    <a:srgbClr val="0000FF"/>
                  </a:solidFill>
                </a:uFill>
                <a:latin typeface="+mn-lt"/>
                <a:ea typeface="+mn-ea"/>
                <a:cs typeface="+mn-cs"/>
                <a:sym typeface="Helvetica"/>
                <a:hlinkClick r:id="rId2"/>
              </a:rPr>
              <a:t>vicente@virginia.edu</a:t>
            </a:r>
            <a:endParaRPr sz="2400" dirty="0">
              <a:latin typeface="+mn-lt"/>
              <a:ea typeface="+mn-ea"/>
              <a:cs typeface="+mn-cs"/>
              <a:sym typeface="Helvetica"/>
            </a:endParaRPr>
          </a:p>
          <a:p>
            <a:pPr marL="137160" lvl="0" indent="-137160">
              <a:spcBef>
                <a:spcPts val="400"/>
              </a:spcBef>
              <a:buSzPct val="100000"/>
              <a:buFont typeface="Arial"/>
              <a:buChar char="•"/>
            </a:pPr>
            <a:r>
              <a:rPr sz="2400" dirty="0" smtClean="0">
                <a:latin typeface="+mn-lt"/>
                <a:ea typeface="+mn-ea"/>
                <a:cs typeface="+mn-cs"/>
                <a:sym typeface="Helvetica"/>
              </a:rPr>
              <a:t>Website: </a:t>
            </a:r>
            <a:r>
              <a:rPr lang="en-US" sz="2400" u="sng" dirty="0" smtClean="0">
                <a:solidFill>
                  <a:srgbClr val="0000FF"/>
                </a:solidFill>
                <a:uFill>
                  <a:solidFill>
                    <a:srgbClr val="0000FF"/>
                  </a:solidFill>
                </a:uFill>
                <a:latin typeface="+mn-lt"/>
                <a:ea typeface="+mn-ea"/>
                <a:cs typeface="+mn-cs"/>
                <a:sym typeface="Helvetica"/>
                <a:hlinkClick r:id="rId3"/>
              </a:rPr>
              <a:t>http://www.cs.virginia.edu/~vicente/vislang</a:t>
            </a:r>
            <a:endParaRPr lang="en-US" sz="2400" u="sng" dirty="0">
              <a:solidFill>
                <a:srgbClr val="0000FF"/>
              </a:solidFill>
              <a:uFill>
                <a:solidFill>
                  <a:srgbClr val="0000FF"/>
                </a:solidFill>
              </a:uFill>
              <a:latin typeface="+mn-lt"/>
              <a:ea typeface="+mn-ea"/>
              <a:cs typeface="+mn-cs"/>
              <a:sym typeface="Helvetica"/>
            </a:endParaRPr>
          </a:p>
          <a:p>
            <a:pPr marL="137160" lvl="0" indent="-137160">
              <a:spcBef>
                <a:spcPts val="400"/>
              </a:spcBef>
              <a:buSzPct val="100000"/>
              <a:buFont typeface="Arial"/>
              <a:buChar char="•"/>
            </a:pPr>
            <a:r>
              <a:rPr sz="2400" dirty="0" smtClean="0">
                <a:latin typeface="+mn-lt"/>
                <a:ea typeface="+mn-ea"/>
                <a:cs typeface="+mn-cs"/>
                <a:sym typeface="Helvetica"/>
              </a:rPr>
              <a:t>Location</a:t>
            </a:r>
            <a:r>
              <a:rPr sz="2400" dirty="0">
                <a:latin typeface="+mn-lt"/>
                <a:ea typeface="+mn-ea"/>
                <a:cs typeface="+mn-cs"/>
                <a:sym typeface="Helvetica"/>
              </a:rPr>
              <a:t>: </a:t>
            </a:r>
            <a:r>
              <a:rPr lang="en-US" sz="2400" b="1" dirty="0" smtClean="0">
                <a:latin typeface="+mn-lt"/>
                <a:ea typeface="+mn-ea"/>
                <a:cs typeface="+mn-cs"/>
                <a:sym typeface="Helvetica"/>
              </a:rPr>
              <a:t>Thornton Hall E316</a:t>
            </a:r>
            <a:endParaRPr sz="2400" dirty="0">
              <a:latin typeface="+mn-lt"/>
              <a:ea typeface="+mn-ea"/>
              <a:cs typeface="+mn-cs"/>
              <a:sym typeface="Helvetica"/>
            </a:endParaRPr>
          </a:p>
          <a:p>
            <a:r>
              <a:rPr sz="2400" dirty="0" smtClean="0">
                <a:latin typeface="+mn-lt"/>
                <a:ea typeface="+mn-ea"/>
                <a:cs typeface="+mn-cs"/>
                <a:sym typeface="Helvetica"/>
              </a:rPr>
              <a:t>Times: </a:t>
            </a:r>
            <a:r>
              <a:rPr lang="en-US" sz="2400" b="1" dirty="0" smtClean="0">
                <a:latin typeface="+mn-lt"/>
                <a:ea typeface="+mn-ea"/>
                <a:cs typeface="+mn-cs"/>
                <a:sym typeface="Helvetica"/>
              </a:rPr>
              <a:t>Tuesday - </a:t>
            </a:r>
            <a:r>
              <a:rPr lang="en-US" sz="2400" b="1" dirty="0">
                <a:latin typeface="+mn-lt"/>
                <a:ea typeface="+mn-ea"/>
                <a:cs typeface="+mn-cs"/>
                <a:sym typeface="Helvetica"/>
              </a:rPr>
              <a:t>Thursday</a:t>
            </a:r>
            <a:r>
              <a:rPr sz="2400" b="1" dirty="0">
                <a:latin typeface="+mn-lt"/>
                <a:ea typeface="+mn-ea"/>
                <a:cs typeface="+mn-cs"/>
                <a:sym typeface="Helvetica"/>
              </a:rPr>
              <a:t> </a:t>
            </a:r>
            <a:r>
              <a:rPr lang="mr-IN" sz="2400" b="1" dirty="0">
                <a:latin typeface="+mn-lt"/>
                <a:ea typeface="+mn-ea"/>
                <a:cs typeface="+mn-cs"/>
              </a:rPr>
              <a:t>12:30PM - 1:45PM</a:t>
            </a:r>
          </a:p>
          <a:p>
            <a:pPr marL="137160" lvl="0" indent="-137160">
              <a:spcBef>
                <a:spcPts val="400"/>
              </a:spcBef>
              <a:buSzPct val="100000"/>
              <a:buFont typeface="Arial"/>
              <a:buChar char="•"/>
            </a:pPr>
            <a:r>
              <a:rPr lang="en-US" sz="2400" dirty="0" smtClean="0">
                <a:latin typeface="+mn-lt"/>
                <a:ea typeface="+mn-ea"/>
                <a:cs typeface="+mn-cs"/>
                <a:sym typeface="Helvetica"/>
              </a:rPr>
              <a:t>Faculty </a:t>
            </a:r>
            <a:r>
              <a:rPr sz="2400" dirty="0" smtClean="0">
                <a:latin typeface="+mn-lt"/>
                <a:ea typeface="+mn-ea"/>
                <a:cs typeface="+mn-cs"/>
                <a:sym typeface="Helvetica"/>
              </a:rPr>
              <a:t>Office hour: </a:t>
            </a:r>
            <a:r>
              <a:rPr lang="en-US" sz="2400" dirty="0" smtClean="0">
                <a:latin typeface="+mn-lt"/>
                <a:ea typeface="+mn-ea"/>
                <a:cs typeface="+mn-cs"/>
                <a:sym typeface="Helvetica"/>
              </a:rPr>
              <a:t>Tuesday 3 - 4pm (Rice 310)</a:t>
            </a:r>
          </a:p>
          <a:p>
            <a:pPr marL="137160" lvl="0" indent="-137160">
              <a:spcBef>
                <a:spcPts val="400"/>
              </a:spcBef>
              <a:buSzPct val="100000"/>
              <a:buFont typeface="Arial"/>
              <a:buChar char="•"/>
            </a:pPr>
            <a:r>
              <a:rPr lang="en-US" sz="2400" dirty="0" smtClean="0">
                <a:latin typeface="+mn-lt"/>
                <a:ea typeface="+mn-ea"/>
                <a:cs typeface="+mn-cs"/>
                <a:sym typeface="Helvetica"/>
              </a:rPr>
              <a:t>Discuss in </a:t>
            </a:r>
            <a:r>
              <a:rPr lang="en-US" sz="2400" dirty="0" err="1" smtClean="0">
                <a:latin typeface="+mn-lt"/>
                <a:ea typeface="+mn-ea"/>
                <a:cs typeface="+mn-cs"/>
                <a:sym typeface="Helvetica"/>
              </a:rPr>
              <a:t>Piazza:</a:t>
            </a:r>
            <a:r>
              <a:rPr lang="en-US" sz="2400" dirty="0" err="1" smtClean="0"/>
              <a:t>piazza.com</a:t>
            </a:r>
            <a:r>
              <a:rPr lang="en-US" sz="2400" dirty="0" smtClean="0"/>
              <a:t>/</a:t>
            </a:r>
            <a:r>
              <a:rPr lang="en-US" sz="2400" dirty="0" err="1" smtClean="0"/>
              <a:t>virginia</a:t>
            </a:r>
            <a:r>
              <a:rPr lang="en-US" sz="2400" dirty="0" smtClean="0"/>
              <a:t>/spring2017/cs6501004</a:t>
            </a:r>
            <a:endParaRPr sz="2400" dirty="0">
              <a:latin typeface="+mn-lt"/>
              <a:ea typeface="+mn-ea"/>
              <a:cs typeface="+mn-cs"/>
              <a:sym typeface="Helvetica"/>
            </a:endParaRPr>
          </a:p>
        </p:txBody>
      </p:sp>
      <p:sp>
        <p:nvSpPr>
          <p:cNvPr id="28" name="Shape 28"/>
          <p:cNvSpPr/>
          <p:nvPr/>
        </p:nvSpPr>
        <p:spPr>
          <a:xfrm>
            <a:off x="-25400" y="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sz="3200" dirty="0">
                <a:solidFill>
                  <a:srgbClr val="215380"/>
                </a:solidFill>
              </a:rPr>
              <a:t>About the Course</a:t>
            </a:r>
          </a:p>
        </p:txBody>
      </p:sp>
      <p:sp>
        <p:nvSpPr>
          <p:cNvPr id="4" name="Rectangle 3"/>
          <p:cNvSpPr/>
          <p:nvPr/>
        </p:nvSpPr>
        <p:spPr>
          <a:xfrm>
            <a:off x="2373202" y="598557"/>
            <a:ext cx="4539189" cy="523220"/>
          </a:xfrm>
          <a:prstGeom prst="rect">
            <a:avLst/>
          </a:prstGeom>
        </p:spPr>
        <p:txBody>
          <a:bodyPr wrap="square">
            <a:spAutoFit/>
          </a:bodyPr>
          <a:lstStyle/>
          <a:p>
            <a:pPr lvl="0">
              <a:defRPr sz="1800">
                <a:solidFill>
                  <a:srgbClr val="000000"/>
                </a:solidFill>
              </a:defRPr>
            </a:pPr>
            <a:r>
              <a:rPr lang="en-US" sz="2800" dirty="0">
                <a:solidFill>
                  <a:srgbClr val="215380"/>
                </a:solidFill>
              </a:rPr>
              <a:t>CS6501: </a:t>
            </a:r>
            <a:r>
              <a:rPr lang="en-US" sz="2800" dirty="0" smtClean="0">
                <a:solidFill>
                  <a:srgbClr val="215380"/>
                </a:solidFill>
              </a:rPr>
              <a:t>Vision </a:t>
            </a:r>
            <a:r>
              <a:rPr lang="en-US" sz="2800" smtClean="0">
                <a:solidFill>
                  <a:srgbClr val="215380"/>
                </a:solidFill>
              </a:rPr>
              <a:t>and Language</a:t>
            </a:r>
            <a:endParaRPr lang="en-US" sz="2800">
              <a:solidFill>
                <a:srgbClr val="215380"/>
              </a:solidFill>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42900" lvl="0" indent="-342900">
              <a:spcBef>
                <a:spcPts val="400"/>
              </a:spcBef>
              <a:buSzPct val="100000"/>
              <a:buFont typeface="Arial" charset="0"/>
              <a:buChar char="•"/>
            </a:pPr>
            <a:r>
              <a:rPr lang="en-US" sz="2400" dirty="0" smtClean="0">
                <a:latin typeface="+mn-lt"/>
                <a:ea typeface="+mn-ea"/>
                <a:cs typeface="+mn-cs"/>
                <a:sym typeface="Helvetica"/>
              </a:rPr>
              <a:t>Challenges in Computer Vision</a:t>
            </a:r>
          </a:p>
          <a:p>
            <a:pPr marL="342900" lvl="0" indent="-342900">
              <a:spcBef>
                <a:spcPts val="400"/>
              </a:spcBef>
              <a:buSzPct val="100000"/>
              <a:buFont typeface="Arial" charset="0"/>
              <a:buChar char="•"/>
            </a:pPr>
            <a:r>
              <a:rPr lang="en-US" sz="2400" dirty="0" smtClean="0">
                <a:latin typeface="+mn-lt"/>
                <a:ea typeface="+mn-ea"/>
                <a:cs typeface="+mn-cs"/>
                <a:sym typeface="Helvetica"/>
              </a:rPr>
              <a:t>Challenges in Natural Language Processing</a:t>
            </a:r>
          </a:p>
          <a:p>
            <a:pPr marL="342900" lvl="0" indent="-342900">
              <a:spcBef>
                <a:spcPts val="400"/>
              </a:spcBef>
              <a:buSzPct val="100000"/>
              <a:buFont typeface="Arial" charset="0"/>
              <a:buChar char="•"/>
            </a:pPr>
            <a:r>
              <a:rPr lang="en-US" sz="2400" dirty="0" smtClean="0">
                <a:latin typeface="+mn-lt"/>
                <a:ea typeface="+mn-ea"/>
                <a:cs typeface="+mn-cs"/>
                <a:sym typeface="Helvetica"/>
              </a:rPr>
              <a:t>Challenges in Vision + Language Systems</a:t>
            </a:r>
            <a:br>
              <a:rPr lang="en-US" sz="2400" dirty="0" smtClean="0">
                <a:latin typeface="+mn-lt"/>
                <a:ea typeface="+mn-ea"/>
                <a:cs typeface="+mn-cs"/>
                <a:sym typeface="Helvetica"/>
              </a:rPr>
            </a:br>
            <a:r>
              <a:rPr lang="en-US" sz="2400" dirty="0" smtClean="0">
                <a:latin typeface="+mn-lt"/>
                <a:ea typeface="+mn-ea"/>
                <a:cs typeface="+mn-cs"/>
                <a:sym typeface="Helvetica"/>
              </a:rPr>
              <a:t/>
            </a:r>
            <a:br>
              <a:rPr lang="en-US" sz="2400" dirty="0" smtClean="0">
                <a:latin typeface="+mn-lt"/>
                <a:ea typeface="+mn-ea"/>
                <a:cs typeface="+mn-cs"/>
                <a:sym typeface="Helvetica"/>
              </a:rPr>
            </a:br>
            <a:endParaRPr lang="en-US" sz="2400" dirty="0" smtClean="0">
              <a:latin typeface="+mn-lt"/>
              <a:ea typeface="+mn-ea"/>
              <a:cs typeface="+mn-cs"/>
              <a:sym typeface="Helvetica"/>
            </a:endParaRPr>
          </a:p>
          <a:p>
            <a:pPr marL="137160" lvl="0" indent="-137160">
              <a:spcBef>
                <a:spcPts val="400"/>
              </a:spcBef>
              <a:buSzPct val="100000"/>
              <a:buFont typeface="Arial"/>
              <a:buChar char="•"/>
            </a:pPr>
            <a:endParaRPr lang="en-US" sz="2400" dirty="0">
              <a:latin typeface="+mn-lt"/>
              <a:ea typeface="+mn-ea"/>
              <a:cs typeface="+mn-cs"/>
              <a:sym typeface="Helvetica"/>
            </a:endParaRPr>
          </a:p>
        </p:txBody>
      </p:sp>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Outline for Today</a:t>
            </a:r>
            <a:endParaRPr sz="3200" dirty="0">
              <a:solidFill>
                <a:srgbClr val="215380"/>
              </a:solidFill>
            </a:endParaRPr>
          </a:p>
        </p:txBody>
      </p:sp>
    </p:spTree>
    <p:extLst>
      <p:ext uri="{BB962C8B-B14F-4D97-AF65-F5344CB8AC3E}">
        <p14:creationId xmlns:p14="http://schemas.microsoft.com/office/powerpoint/2010/main" val="878475447"/>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Challenges in Computer Vision</a:t>
            </a:r>
            <a:endParaRPr sz="3200" dirty="0">
              <a:solidFill>
                <a:srgbClr val="215380"/>
              </a:solidFill>
            </a:endParaRPr>
          </a:p>
        </p:txBody>
      </p:sp>
      <p:pic>
        <p:nvPicPr>
          <p:cNvPr id="99" name="pasted-image-enhanced.png"/>
          <p:cNvPicPr/>
          <p:nvPr/>
        </p:nvPicPr>
        <p:blipFill>
          <a:blip r:embed="rId2">
            <a:extLst/>
          </a:blip>
          <a:srcRect t="14222" b="11061"/>
          <a:stretch>
            <a:fillRect/>
          </a:stretch>
        </p:blipFill>
        <p:spPr>
          <a:xfrm>
            <a:off x="922201" y="817284"/>
            <a:ext cx="2890158" cy="3843021"/>
          </a:xfrm>
          <a:prstGeom prst="rect">
            <a:avLst/>
          </a:prstGeom>
          <a:ln w="12700">
            <a:miter lim="400000"/>
          </a:ln>
        </p:spPr>
      </p:pic>
      <p:pic>
        <p:nvPicPr>
          <p:cNvPr id="100" name="pasted-image.png"/>
          <p:cNvPicPr/>
          <p:nvPr/>
        </p:nvPicPr>
        <p:blipFill rotWithShape="1">
          <a:blip r:embed="rId3">
            <a:extLst/>
          </a:blip>
          <a:srcRect l="52101" t="6053" r="9965" b="10139"/>
          <a:stretch/>
        </p:blipFill>
        <p:spPr>
          <a:xfrm>
            <a:off x="4642720" y="817284"/>
            <a:ext cx="3276637" cy="3843021"/>
          </a:xfrm>
          <a:prstGeom prst="rect">
            <a:avLst/>
          </a:prstGeom>
          <a:ln w="12700">
            <a:miter lim="400000"/>
          </a:ln>
        </p:spPr>
      </p:pic>
      <p:pic>
        <p:nvPicPr>
          <p:cNvPr id="6" name="pasted-image.png"/>
          <p:cNvPicPr/>
          <p:nvPr/>
        </p:nvPicPr>
        <p:blipFill rotWithShape="1">
          <a:blip r:embed="rId3">
            <a:extLst/>
          </a:blip>
          <a:srcRect l="14434" t="3634" r="46366" b="12559"/>
          <a:stretch/>
        </p:blipFill>
        <p:spPr>
          <a:xfrm>
            <a:off x="4642719" y="817284"/>
            <a:ext cx="3276637" cy="384302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1" animBg="1" advAuto="0"/>
      <p:bldP spid="6"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3" t="12598"/>
          <a:stretch/>
        </p:blipFill>
        <p:spPr>
          <a:xfrm>
            <a:off x="1134836" y="669470"/>
            <a:ext cx="6604030" cy="4122965"/>
          </a:xfrm>
          <a:prstGeom prst="rect">
            <a:avLst/>
          </a:prstGeom>
        </p:spPr>
      </p:pic>
      <p:sp>
        <p:nvSpPr>
          <p:cNvPr id="3"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What a computer can really see:</a:t>
            </a:r>
            <a:endParaRPr sz="3200" dirty="0">
              <a:solidFill>
                <a:srgbClr val="215380"/>
              </a:solidFill>
            </a:endParaRPr>
          </a:p>
        </p:txBody>
      </p:sp>
    </p:spTree>
    <p:extLst>
      <p:ext uri="{BB962C8B-B14F-4D97-AF65-F5344CB8AC3E}">
        <p14:creationId xmlns:p14="http://schemas.microsoft.com/office/powerpoint/2010/main" val="66284806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31167" y="206333"/>
            <a:ext cx="3580242" cy="4566105"/>
          </a:xfrm>
          <a:prstGeom prst="rect">
            <a:avLst/>
          </a:prstGeom>
        </p:spPr>
      </p:pic>
    </p:spTree>
    <p:extLst>
      <p:ext uri="{BB962C8B-B14F-4D97-AF65-F5344CB8AC3E}">
        <p14:creationId xmlns:p14="http://schemas.microsoft.com/office/powerpoint/2010/main" val="131897050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9564"/>
          <a:stretch/>
        </p:blipFill>
        <p:spPr>
          <a:xfrm>
            <a:off x="1267696" y="662609"/>
            <a:ext cx="5741146" cy="3884542"/>
          </a:xfrm>
          <a:prstGeom prst="rect">
            <a:avLst/>
          </a:prstGeom>
        </p:spPr>
      </p:pic>
      <p:sp>
        <p:nvSpPr>
          <p:cNvPr id="4"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View Points</a:t>
            </a:r>
            <a:endParaRPr sz="3200" dirty="0">
              <a:solidFill>
                <a:srgbClr val="215380"/>
              </a:solidFill>
            </a:endParaRPr>
          </a:p>
        </p:txBody>
      </p:sp>
    </p:spTree>
    <p:extLst>
      <p:ext uri="{BB962C8B-B14F-4D97-AF65-F5344CB8AC3E}">
        <p14:creationId xmlns:p14="http://schemas.microsoft.com/office/powerpoint/2010/main" val="161103958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699"/>
          <a:stretch/>
        </p:blipFill>
        <p:spPr>
          <a:xfrm>
            <a:off x="1132307" y="556591"/>
            <a:ext cx="6248400" cy="4147931"/>
          </a:xfrm>
          <a:prstGeom prst="rect">
            <a:avLst/>
          </a:prstGeom>
        </p:spPr>
      </p:pic>
      <p:sp>
        <p:nvSpPr>
          <p:cNvPr id="4"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Illumination</a:t>
            </a:r>
            <a:endParaRPr sz="3200" dirty="0">
              <a:solidFill>
                <a:srgbClr val="215380"/>
              </a:solidFill>
            </a:endParaRPr>
          </a:p>
        </p:txBody>
      </p:sp>
    </p:spTree>
    <p:extLst>
      <p:ext uri="{BB962C8B-B14F-4D97-AF65-F5344CB8AC3E}">
        <p14:creationId xmlns:p14="http://schemas.microsoft.com/office/powerpoint/2010/main" val="4382762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6276"/>
          <a:stretch/>
        </p:blipFill>
        <p:spPr>
          <a:xfrm>
            <a:off x="3246782" y="79513"/>
            <a:ext cx="3909391" cy="4597916"/>
          </a:xfrm>
          <a:prstGeom prst="rect">
            <a:avLst/>
          </a:prstGeom>
        </p:spPr>
      </p:pic>
      <p:sp>
        <p:nvSpPr>
          <p:cNvPr id="4" name="Shape 97"/>
          <p:cNvSpPr/>
          <p:nvPr/>
        </p:nvSpPr>
        <p:spPr>
          <a:xfrm>
            <a:off x="-336825" y="1210917"/>
            <a:ext cx="3683000"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smtClean="0">
                <a:solidFill>
                  <a:srgbClr val="215380"/>
                </a:solidFill>
              </a:rPr>
              <a:t>Occlusions</a:t>
            </a:r>
            <a:endParaRPr sz="3200" dirty="0">
              <a:solidFill>
                <a:srgbClr val="215380"/>
              </a:solidFill>
            </a:endParaRPr>
          </a:p>
        </p:txBody>
      </p:sp>
    </p:spTree>
    <p:extLst>
      <p:ext uri="{BB962C8B-B14F-4D97-AF65-F5344CB8AC3E}">
        <p14:creationId xmlns:p14="http://schemas.microsoft.com/office/powerpoint/2010/main" val="24022336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4978"/>
          <a:stretch/>
        </p:blipFill>
        <p:spPr>
          <a:xfrm>
            <a:off x="1190352" y="828261"/>
            <a:ext cx="6061290" cy="3836504"/>
          </a:xfrm>
          <a:prstGeom prst="rect">
            <a:avLst/>
          </a:prstGeom>
        </p:spPr>
      </p:pic>
      <p:sp>
        <p:nvSpPr>
          <p:cNvPr id="4"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Deformation</a:t>
            </a:r>
            <a:endParaRPr sz="3200" dirty="0">
              <a:solidFill>
                <a:srgbClr val="215380"/>
              </a:solidFill>
            </a:endParaRPr>
          </a:p>
        </p:txBody>
      </p:sp>
    </p:spTree>
    <p:extLst>
      <p:ext uri="{BB962C8B-B14F-4D97-AF65-F5344CB8AC3E}">
        <p14:creationId xmlns:p14="http://schemas.microsoft.com/office/powerpoint/2010/main" val="115404881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289"/>
          <a:stretch/>
        </p:blipFill>
        <p:spPr>
          <a:xfrm>
            <a:off x="1127542" y="536713"/>
            <a:ext cx="6207537" cy="4325475"/>
          </a:xfrm>
          <a:prstGeom prst="rect">
            <a:avLst/>
          </a:prstGeom>
        </p:spPr>
      </p:pic>
      <p:sp>
        <p:nvSpPr>
          <p:cNvPr id="4"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Background clutter</a:t>
            </a:r>
            <a:endParaRPr sz="3200" dirty="0">
              <a:solidFill>
                <a:srgbClr val="215380"/>
              </a:solidFill>
            </a:endParaRPr>
          </a:p>
        </p:txBody>
      </p:sp>
    </p:spTree>
    <p:extLst>
      <p:ext uri="{BB962C8B-B14F-4D97-AF65-F5344CB8AC3E}">
        <p14:creationId xmlns:p14="http://schemas.microsoft.com/office/powerpoint/2010/main" val="9502112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3285"/>
          <a:stretch/>
        </p:blipFill>
        <p:spPr>
          <a:xfrm>
            <a:off x="1117978" y="762000"/>
            <a:ext cx="6084294" cy="3935896"/>
          </a:xfrm>
          <a:prstGeom prst="rect">
            <a:avLst/>
          </a:prstGeom>
        </p:spPr>
      </p:pic>
      <p:sp>
        <p:nvSpPr>
          <p:cNvPr id="4"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Intra-class variation</a:t>
            </a:r>
            <a:endParaRPr sz="3200" dirty="0">
              <a:solidFill>
                <a:srgbClr val="215380"/>
              </a:solidFill>
            </a:endParaRPr>
          </a:p>
        </p:txBody>
      </p:sp>
    </p:spTree>
    <p:extLst>
      <p:ext uri="{BB962C8B-B14F-4D97-AF65-F5344CB8AC3E}">
        <p14:creationId xmlns:p14="http://schemas.microsoft.com/office/powerpoint/2010/main" val="157680286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p:nvPr/>
        </p:nvSpPr>
        <p:spPr>
          <a:xfrm>
            <a:off x="1475243" y="1473378"/>
            <a:ext cx="6284458" cy="710829"/>
          </a:xfrm>
          <a:prstGeom prst="rect">
            <a:avLst/>
          </a:prstGeom>
          <a:solidFill>
            <a:srgbClr val="FFFFFF"/>
          </a:solidFill>
          <a:ln w="25400">
            <a:solidFill>
              <a:srgbClr val="FFCE88">
                <a:alpha val="73000"/>
              </a:srgbClr>
            </a:solidFill>
          </a:ln>
        </p:spPr>
        <p:txBody>
          <a:bodyPr lIns="0" tIns="0" rIns="0" bIns="0" anchor="ctr"/>
          <a:lstStyle/>
          <a:p>
            <a:pPr lvl="0"/>
            <a:endParaRPr/>
          </a:p>
        </p:txBody>
      </p:sp>
      <p:sp>
        <p:nvSpPr>
          <p:cNvPr id="45" name="Shape 45"/>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sz="3200">
                <a:solidFill>
                  <a:srgbClr val="215380"/>
                </a:solidFill>
              </a:rPr>
              <a:t>About Me</a:t>
            </a:r>
          </a:p>
        </p:txBody>
      </p:sp>
      <p:pic>
        <p:nvPicPr>
          <p:cNvPr id="47" name="pasted-image.png"/>
          <p:cNvPicPr/>
          <p:nvPr/>
        </p:nvPicPr>
        <p:blipFill>
          <a:blip r:embed="rId2">
            <a:extLst/>
          </a:blip>
          <a:stretch>
            <a:fillRect/>
          </a:stretch>
        </p:blipFill>
        <p:spPr>
          <a:xfrm>
            <a:off x="3805942" y="1431868"/>
            <a:ext cx="3732988" cy="736229"/>
          </a:xfrm>
          <a:prstGeom prst="rect">
            <a:avLst/>
          </a:prstGeom>
          <a:ln w="12700">
            <a:miter lim="400000"/>
          </a:ln>
        </p:spPr>
      </p:pic>
      <p:sp>
        <p:nvSpPr>
          <p:cNvPr id="48" name="Shape 48"/>
          <p:cNvSpPr/>
          <p:nvPr/>
        </p:nvSpPr>
        <p:spPr>
          <a:xfrm>
            <a:off x="1585082" y="1487562"/>
            <a:ext cx="128486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Researcher</a:t>
            </a:r>
            <a:br/>
            <a:r>
              <a:t>2015 - 2016</a:t>
            </a:r>
          </a:p>
        </p:txBody>
      </p:sp>
      <p:sp>
        <p:nvSpPr>
          <p:cNvPr id="49" name="Shape 49"/>
          <p:cNvSpPr/>
          <p:nvPr/>
        </p:nvSpPr>
        <p:spPr>
          <a:xfrm>
            <a:off x="1475243" y="2293376"/>
            <a:ext cx="6284458" cy="2480013"/>
          </a:xfrm>
          <a:prstGeom prst="rect">
            <a:avLst/>
          </a:prstGeom>
          <a:solidFill>
            <a:srgbClr val="FFFFFF"/>
          </a:solidFill>
          <a:ln w="25400">
            <a:solidFill>
              <a:srgbClr val="FFBF7F">
                <a:alpha val="62000"/>
              </a:srgbClr>
            </a:solidFill>
          </a:ln>
        </p:spPr>
        <p:txBody>
          <a:bodyPr lIns="0" tIns="0" rIns="0" bIns="0" anchor="ctr"/>
          <a:lstStyle/>
          <a:p>
            <a:pPr lvl="0"/>
            <a:endParaRPr/>
          </a:p>
        </p:txBody>
      </p:sp>
      <p:sp>
        <p:nvSpPr>
          <p:cNvPr id="50" name="Shape 50"/>
          <p:cNvSpPr/>
          <p:nvPr/>
        </p:nvSpPr>
        <p:spPr>
          <a:xfrm>
            <a:off x="1562222" y="2370262"/>
            <a:ext cx="1638262" cy="624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t>MS, PhD in CS,</a:t>
            </a:r>
          </a:p>
          <a:p>
            <a:pPr lvl="0"/>
            <a:r>
              <a:t>2009-2015</a:t>
            </a:r>
          </a:p>
        </p:txBody>
      </p:sp>
      <p:pic>
        <p:nvPicPr>
          <p:cNvPr id="51" name="pasted-image.png"/>
          <p:cNvPicPr/>
          <p:nvPr/>
        </p:nvPicPr>
        <p:blipFill>
          <a:blip r:embed="rId3">
            <a:extLst/>
          </a:blip>
          <a:stretch>
            <a:fillRect/>
          </a:stretch>
        </p:blipFill>
        <p:spPr>
          <a:xfrm>
            <a:off x="3684591" y="2370640"/>
            <a:ext cx="2655249" cy="736230"/>
          </a:xfrm>
          <a:prstGeom prst="rect">
            <a:avLst/>
          </a:prstGeom>
          <a:ln w="12700">
            <a:miter lim="400000"/>
          </a:ln>
        </p:spPr>
      </p:pic>
      <p:pic>
        <p:nvPicPr>
          <p:cNvPr id="52" name="pasted-image.png"/>
          <p:cNvPicPr/>
          <p:nvPr/>
        </p:nvPicPr>
        <p:blipFill>
          <a:blip r:embed="rId4">
            <a:extLst/>
          </a:blip>
          <a:srcRect t="19509" b="19509"/>
          <a:stretch>
            <a:fillRect/>
          </a:stretch>
        </p:blipFill>
        <p:spPr>
          <a:xfrm>
            <a:off x="2163223" y="4220707"/>
            <a:ext cx="1164231" cy="473312"/>
          </a:xfrm>
          <a:prstGeom prst="rect">
            <a:avLst/>
          </a:prstGeom>
          <a:ln w="12700">
            <a:miter lim="400000"/>
          </a:ln>
        </p:spPr>
      </p:pic>
      <p:pic>
        <p:nvPicPr>
          <p:cNvPr id="53" name="pasted-image.png"/>
          <p:cNvPicPr/>
          <p:nvPr/>
        </p:nvPicPr>
        <p:blipFill>
          <a:blip r:embed="rId5">
            <a:extLst/>
          </a:blip>
          <a:stretch>
            <a:fillRect/>
          </a:stretch>
        </p:blipFill>
        <p:spPr>
          <a:xfrm>
            <a:off x="6185162" y="4285179"/>
            <a:ext cx="895351" cy="358141"/>
          </a:xfrm>
          <a:prstGeom prst="rect">
            <a:avLst/>
          </a:prstGeom>
          <a:ln w="12700">
            <a:miter lim="400000"/>
          </a:ln>
        </p:spPr>
      </p:pic>
      <p:pic>
        <p:nvPicPr>
          <p:cNvPr id="54" name="pasted-image-small.png"/>
          <p:cNvPicPr/>
          <p:nvPr/>
        </p:nvPicPr>
        <p:blipFill>
          <a:blip r:embed="rId6">
            <a:extLst/>
          </a:blip>
          <a:srcRect t="14569" b="14569"/>
          <a:stretch>
            <a:fillRect/>
          </a:stretch>
        </p:blipFill>
        <p:spPr>
          <a:xfrm>
            <a:off x="3847763" y="4220707"/>
            <a:ext cx="1817001" cy="473397"/>
          </a:xfrm>
          <a:prstGeom prst="rect">
            <a:avLst/>
          </a:prstGeom>
          <a:ln w="12700">
            <a:miter lim="400000"/>
          </a:ln>
        </p:spPr>
      </p:pic>
      <p:pic>
        <p:nvPicPr>
          <p:cNvPr id="55" name="SBU horz_2clr.jpg"/>
          <p:cNvPicPr/>
          <p:nvPr/>
        </p:nvPicPr>
        <p:blipFill>
          <a:blip r:embed="rId7">
            <a:extLst/>
          </a:blip>
          <a:stretch>
            <a:fillRect/>
          </a:stretch>
        </p:blipFill>
        <p:spPr>
          <a:xfrm>
            <a:off x="3736500" y="3279967"/>
            <a:ext cx="2801235" cy="473182"/>
          </a:xfrm>
          <a:prstGeom prst="rect">
            <a:avLst/>
          </a:prstGeom>
          <a:ln w="12700">
            <a:miter lim="400000"/>
          </a:ln>
        </p:spPr>
      </p:pic>
      <p:sp>
        <p:nvSpPr>
          <p:cNvPr id="56" name="Shape 56"/>
          <p:cNvSpPr/>
          <p:nvPr/>
        </p:nvSpPr>
        <p:spPr>
          <a:xfrm>
            <a:off x="3266020" y="3852794"/>
            <a:ext cx="2275283"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 also spent time at:</a:t>
            </a:r>
          </a:p>
        </p:txBody>
      </p:sp>
      <p:sp>
        <p:nvSpPr>
          <p:cNvPr id="57" name="Shape 57"/>
          <p:cNvSpPr/>
          <p:nvPr/>
        </p:nvSpPr>
        <p:spPr>
          <a:xfrm>
            <a:off x="1475243" y="650205"/>
            <a:ext cx="6284458" cy="710829"/>
          </a:xfrm>
          <a:prstGeom prst="rect">
            <a:avLst/>
          </a:prstGeom>
          <a:solidFill>
            <a:srgbClr val="FFFFFF"/>
          </a:solidFill>
          <a:ln w="25400">
            <a:solidFill>
              <a:srgbClr val="FFCE88">
                <a:alpha val="73000"/>
              </a:srgbClr>
            </a:solidFill>
          </a:ln>
        </p:spPr>
        <p:txBody>
          <a:bodyPr lIns="0" tIns="0" rIns="0" bIns="0" anchor="ctr"/>
          <a:lstStyle/>
          <a:p>
            <a:pPr lvl="0"/>
            <a:endParaRPr/>
          </a:p>
        </p:txBody>
      </p:sp>
      <p:sp>
        <p:nvSpPr>
          <p:cNvPr id="58" name="Shape 58"/>
          <p:cNvSpPr/>
          <p:nvPr/>
        </p:nvSpPr>
        <p:spPr>
          <a:xfrm>
            <a:off x="1585082" y="664388"/>
            <a:ext cx="2010964" cy="624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t>Assistant Professor</a:t>
            </a:r>
            <a:br/>
            <a:r>
              <a:t>2016 - Now</a:t>
            </a:r>
          </a:p>
        </p:txBody>
      </p:sp>
      <p:pic>
        <p:nvPicPr>
          <p:cNvPr id="59" name="pasted-image.png"/>
          <p:cNvPicPr/>
          <p:nvPr/>
        </p:nvPicPr>
        <p:blipFill>
          <a:blip r:embed="rId8">
            <a:extLst/>
          </a:blip>
          <a:srcRect l="8430" t="43456" r="8430" b="43456"/>
          <a:stretch>
            <a:fillRect/>
          </a:stretch>
        </p:blipFill>
        <p:spPr>
          <a:xfrm>
            <a:off x="3692426" y="797855"/>
            <a:ext cx="3960127" cy="415692"/>
          </a:xfrm>
          <a:prstGeom prst="rect">
            <a:avLst/>
          </a:prstGeom>
          <a:ln w="12700">
            <a:miter lim="400000"/>
          </a:ln>
        </p:spPr>
      </p:pic>
    </p:spTree>
    <p:extLst>
      <p:ext uri="{BB962C8B-B14F-4D97-AF65-F5344CB8AC3E}">
        <p14:creationId xmlns:p14="http://schemas.microsoft.com/office/powerpoint/2010/main" val="1003106320"/>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Visual Recognition?</a:t>
            </a:r>
            <a:endParaRPr lang="en-US" dirty="0"/>
          </a:p>
        </p:txBody>
      </p:sp>
      <p:pic>
        <p:nvPicPr>
          <p:cNvPr id="7" name="Picture 6"/>
          <p:cNvPicPr>
            <a:picLocks noChangeAspect="1"/>
          </p:cNvPicPr>
          <p:nvPr/>
        </p:nvPicPr>
        <p:blipFill rotWithShape="1">
          <a:blip r:embed="rId2"/>
          <a:srcRect l="3073" t="-417" r="5174" b="12348"/>
          <a:stretch/>
        </p:blipFill>
        <p:spPr>
          <a:xfrm>
            <a:off x="978195" y="1360966"/>
            <a:ext cx="4444409" cy="2711303"/>
          </a:xfrm>
          <a:prstGeom prst="rect">
            <a:avLst/>
          </a:prstGeom>
        </p:spPr>
      </p:pic>
      <p:grpSp>
        <p:nvGrpSpPr>
          <p:cNvPr id="12" name="Group 11"/>
          <p:cNvGrpSpPr/>
          <p:nvPr/>
        </p:nvGrpSpPr>
        <p:grpSpPr>
          <a:xfrm>
            <a:off x="5645888" y="1962283"/>
            <a:ext cx="1579429" cy="1200327"/>
            <a:chOff x="5645888" y="1962283"/>
            <a:chExt cx="1579429" cy="1200327"/>
          </a:xfrm>
        </p:grpSpPr>
        <p:sp>
          <p:nvSpPr>
            <p:cNvPr id="9" name="TextBox 8"/>
            <p:cNvSpPr txBox="1"/>
            <p:nvPr/>
          </p:nvSpPr>
          <p:spPr>
            <a:xfrm>
              <a:off x="6655291" y="1962283"/>
              <a:ext cx="570026" cy="1200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deer</a:t>
              </a:r>
            </a:p>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7030A0"/>
                  </a:solidFill>
                </a:rPr>
                <a:t>cat</a:t>
              </a:r>
            </a:p>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7030A0"/>
                  </a:solidFill>
                </a:rPr>
                <a:t>trees</a:t>
              </a:r>
            </a:p>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grass</a:t>
              </a:r>
            </a:p>
          </p:txBody>
        </p:sp>
        <p:cxnSp>
          <p:nvCxnSpPr>
            <p:cNvPr id="11" name="Straight Arrow Connector 10"/>
            <p:cNvCxnSpPr/>
            <p:nvPr/>
          </p:nvCxnSpPr>
          <p:spPr>
            <a:xfrm>
              <a:off x="5645888" y="2562447"/>
              <a:ext cx="595424" cy="10632"/>
            </a:xfrm>
            <a:prstGeom prst="straightConnector1">
              <a:avLst/>
            </a:prstGeom>
            <a:noFill/>
            <a:ln w="25400" cap="flat">
              <a:solidFill>
                <a:srgbClr val="20537F"/>
              </a:solidFill>
              <a:prstDash val="solid"/>
              <a:bevel/>
              <a:tailEnd type="triangle"/>
            </a:ln>
            <a:effectLst/>
          </p:spPr>
          <p:style>
            <a:lnRef idx="0">
              <a:scrgbClr r="0" g="0" b="0"/>
            </a:lnRef>
            <a:fillRef idx="0">
              <a:scrgbClr r="0" g="0" b="0"/>
            </a:fillRef>
            <a:effectRef idx="0">
              <a:scrgbClr r="0" g="0" b="0"/>
            </a:effectRef>
            <a:fontRef idx="none"/>
          </p:style>
        </p:cxnSp>
      </p:grpSp>
      <p:sp>
        <p:nvSpPr>
          <p:cNvPr id="13" name="TextBox 12"/>
          <p:cNvSpPr txBox="1"/>
          <p:nvPr/>
        </p:nvSpPr>
        <p:spPr>
          <a:xfrm>
            <a:off x="3838353" y="851704"/>
            <a:ext cx="14116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Image tagging</a:t>
            </a:r>
            <a:endParaRPr kumimoji="0" lang="en-US" sz="1800" b="0" i="0" u="none" strike="noStrike" cap="none" spc="0" normalizeH="0" baseline="0" dirty="0">
              <a:ln>
                <a:noFill/>
              </a:ln>
              <a:solidFill>
                <a:srgbClr val="7030A0"/>
              </a:solidFill>
              <a:effectLst/>
              <a:uFillTx/>
              <a:latin typeface="Calibri"/>
              <a:ea typeface="Calibri"/>
              <a:cs typeface="Calibri"/>
              <a:sym typeface="Calibri"/>
            </a:endParaRPr>
          </a:p>
        </p:txBody>
      </p:sp>
    </p:spTree>
    <p:extLst>
      <p:ext uri="{BB962C8B-B14F-4D97-AF65-F5344CB8AC3E}">
        <p14:creationId xmlns:p14="http://schemas.microsoft.com/office/powerpoint/2010/main" val="541319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Visual Recognition?</a:t>
            </a:r>
            <a:endParaRPr lang="en-US" dirty="0"/>
          </a:p>
        </p:txBody>
      </p:sp>
      <p:pic>
        <p:nvPicPr>
          <p:cNvPr id="7" name="Picture 6"/>
          <p:cNvPicPr>
            <a:picLocks noChangeAspect="1"/>
          </p:cNvPicPr>
          <p:nvPr/>
        </p:nvPicPr>
        <p:blipFill rotWithShape="1">
          <a:blip r:embed="rId2"/>
          <a:srcRect l="3073" t="-417" r="5174" b="12348"/>
          <a:stretch/>
        </p:blipFill>
        <p:spPr>
          <a:xfrm>
            <a:off x="978195" y="1360966"/>
            <a:ext cx="4444409" cy="2711303"/>
          </a:xfrm>
          <a:prstGeom prst="rect">
            <a:avLst/>
          </a:prstGeom>
        </p:spPr>
      </p:pic>
      <p:sp>
        <p:nvSpPr>
          <p:cNvPr id="9" name="TextBox 8"/>
          <p:cNvSpPr txBox="1"/>
          <p:nvPr/>
        </p:nvSpPr>
        <p:spPr>
          <a:xfrm>
            <a:off x="6655291" y="1962283"/>
            <a:ext cx="570026" cy="1200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deer</a:t>
            </a:r>
          </a:p>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7030A0"/>
                </a:solidFill>
              </a:rPr>
              <a:t>cat</a:t>
            </a:r>
          </a:p>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7030A0"/>
                </a:solidFill>
              </a:rPr>
              <a:t>trees</a:t>
            </a:r>
          </a:p>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grass</a:t>
            </a:r>
          </a:p>
        </p:txBody>
      </p:sp>
      <p:cxnSp>
        <p:nvCxnSpPr>
          <p:cNvPr id="11" name="Straight Arrow Connector 10"/>
          <p:cNvCxnSpPr/>
          <p:nvPr/>
        </p:nvCxnSpPr>
        <p:spPr>
          <a:xfrm flipV="1">
            <a:off x="5220240" y="2424223"/>
            <a:ext cx="1435051" cy="262494"/>
          </a:xfrm>
          <a:prstGeom prst="straightConnector1">
            <a:avLst/>
          </a:prstGeom>
          <a:noFill/>
          <a:ln w="25400" cap="flat">
            <a:solidFill>
              <a:srgbClr val="B75FF9"/>
            </a:solidFill>
            <a:prstDash val="solid"/>
            <a:bevel/>
            <a:tailEnd type="triangle"/>
          </a:ln>
          <a:effectLst/>
        </p:spPr>
        <p:style>
          <a:lnRef idx="0">
            <a:scrgbClr r="0" g="0" b="0"/>
          </a:lnRef>
          <a:fillRef idx="0">
            <a:scrgbClr r="0" g="0" b="0"/>
          </a:fillRef>
          <a:effectRef idx="0">
            <a:scrgbClr r="0" g="0" b="0"/>
          </a:effectRef>
          <a:fontRef idx="none"/>
        </p:style>
      </p:cxnSp>
      <p:sp>
        <p:nvSpPr>
          <p:cNvPr id="3" name="Rectangle 2"/>
          <p:cNvSpPr/>
          <p:nvPr/>
        </p:nvSpPr>
        <p:spPr>
          <a:xfrm>
            <a:off x="1180215" y="1622485"/>
            <a:ext cx="2466752" cy="1779933"/>
          </a:xfrm>
          <a:prstGeom prst="rect">
            <a:avLst/>
          </a:prstGeom>
          <a:noFill/>
          <a:ln w="38100" cap="flat">
            <a:solidFill>
              <a:srgbClr val="FFFF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 name="Rectangle 7"/>
          <p:cNvSpPr/>
          <p:nvPr/>
        </p:nvSpPr>
        <p:spPr>
          <a:xfrm>
            <a:off x="4060946" y="2178923"/>
            <a:ext cx="1170963" cy="1036851"/>
          </a:xfrm>
          <a:prstGeom prst="rect">
            <a:avLst/>
          </a:prstGeom>
          <a:noFill/>
          <a:ln w="38100" cap="flat">
            <a:solidFill>
              <a:srgbClr val="FFFF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4" name="Straight Arrow Connector 13"/>
          <p:cNvCxnSpPr/>
          <p:nvPr/>
        </p:nvCxnSpPr>
        <p:spPr>
          <a:xfrm>
            <a:off x="3646967" y="1761348"/>
            <a:ext cx="3008324" cy="417575"/>
          </a:xfrm>
          <a:prstGeom prst="straightConnector1">
            <a:avLst/>
          </a:prstGeom>
          <a:noFill/>
          <a:ln w="25400" cap="flat">
            <a:solidFill>
              <a:srgbClr val="B75FF9"/>
            </a:solidFill>
            <a:prstDash val="solid"/>
            <a:bevel/>
            <a:tailEnd type="triangle"/>
          </a:ln>
          <a:effectLst/>
        </p:spPr>
        <p:style>
          <a:lnRef idx="0">
            <a:scrgbClr r="0" g="0" b="0"/>
          </a:lnRef>
          <a:fillRef idx="0">
            <a:scrgbClr r="0" g="0" b="0"/>
          </a:fillRef>
          <a:effectRef idx="0">
            <a:scrgbClr r="0" g="0" b="0"/>
          </a:effectRef>
          <a:fontRef idx="none"/>
        </p:style>
      </p:cxnSp>
      <p:sp>
        <p:nvSpPr>
          <p:cNvPr id="15" name="TextBox 14"/>
          <p:cNvSpPr txBox="1"/>
          <p:nvPr/>
        </p:nvSpPr>
        <p:spPr>
          <a:xfrm>
            <a:off x="3838353" y="851704"/>
            <a:ext cx="16648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Object detection</a:t>
            </a:r>
            <a:endParaRPr kumimoji="0" lang="en-US" sz="1800" b="0" i="0" u="none" strike="noStrike" cap="none" spc="0" normalizeH="0" baseline="0" dirty="0">
              <a:ln>
                <a:noFill/>
              </a:ln>
              <a:solidFill>
                <a:srgbClr val="7030A0"/>
              </a:solidFill>
              <a:effectLst/>
              <a:uFillTx/>
              <a:latin typeface="Calibri"/>
              <a:ea typeface="Calibri"/>
              <a:cs typeface="Calibri"/>
              <a:sym typeface="Calibri"/>
            </a:endParaRPr>
          </a:p>
        </p:txBody>
      </p:sp>
    </p:spTree>
    <p:extLst>
      <p:ext uri="{BB962C8B-B14F-4D97-AF65-F5344CB8AC3E}">
        <p14:creationId xmlns:p14="http://schemas.microsoft.com/office/powerpoint/2010/main" val="1489925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Visual Recognition?</a:t>
            </a:r>
            <a:endParaRPr lang="en-US" dirty="0"/>
          </a:p>
        </p:txBody>
      </p:sp>
      <p:pic>
        <p:nvPicPr>
          <p:cNvPr id="7" name="Picture 6"/>
          <p:cNvPicPr>
            <a:picLocks noChangeAspect="1"/>
          </p:cNvPicPr>
          <p:nvPr/>
        </p:nvPicPr>
        <p:blipFill rotWithShape="1">
          <a:blip r:embed="rId2"/>
          <a:srcRect l="3073" t="-417" r="5174" b="12348"/>
          <a:stretch/>
        </p:blipFill>
        <p:spPr>
          <a:xfrm>
            <a:off x="978195" y="1360966"/>
            <a:ext cx="4444409" cy="2711303"/>
          </a:xfrm>
          <a:prstGeom prst="rect">
            <a:avLst/>
          </a:prstGeom>
        </p:spPr>
      </p:pic>
      <p:sp>
        <p:nvSpPr>
          <p:cNvPr id="9" name="TextBox 8"/>
          <p:cNvSpPr txBox="1"/>
          <p:nvPr/>
        </p:nvSpPr>
        <p:spPr>
          <a:xfrm>
            <a:off x="6655291" y="1962283"/>
            <a:ext cx="570026" cy="1200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deer</a:t>
            </a:r>
          </a:p>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7030A0"/>
                </a:solidFill>
              </a:rPr>
              <a:t>cat</a:t>
            </a:r>
          </a:p>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7030A0"/>
                </a:solidFill>
              </a:rPr>
              <a:t>trees</a:t>
            </a:r>
          </a:p>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grass</a:t>
            </a:r>
          </a:p>
        </p:txBody>
      </p:sp>
      <p:cxnSp>
        <p:nvCxnSpPr>
          <p:cNvPr id="11" name="Straight Arrow Connector 10"/>
          <p:cNvCxnSpPr>
            <a:stCxn id="6" idx="16"/>
          </p:cNvCxnSpPr>
          <p:nvPr/>
        </p:nvCxnSpPr>
        <p:spPr>
          <a:xfrm flipV="1">
            <a:off x="4957011" y="2424223"/>
            <a:ext cx="1698280" cy="214703"/>
          </a:xfrm>
          <a:prstGeom prst="straightConnector1">
            <a:avLst/>
          </a:prstGeom>
          <a:noFill/>
          <a:ln w="25400" cap="flat">
            <a:solidFill>
              <a:srgbClr val="B75FF9"/>
            </a:solidFill>
            <a:prstDash val="solid"/>
            <a:bevel/>
            <a:tailEnd type="triangle"/>
          </a:ln>
          <a:effectLst/>
        </p:spPr>
        <p:style>
          <a:lnRef idx="0">
            <a:scrgbClr r="0" g="0" b="0"/>
          </a:lnRef>
          <a:fillRef idx="0">
            <a:scrgbClr r="0" g="0" b="0"/>
          </a:fillRef>
          <a:effectRef idx="0">
            <a:scrgbClr r="0" g="0" b="0"/>
          </a:effectRef>
          <a:fontRef idx="none"/>
        </p:style>
      </p:cxnSp>
      <p:cxnSp>
        <p:nvCxnSpPr>
          <p:cNvPr id="14" name="Straight Arrow Connector 13"/>
          <p:cNvCxnSpPr>
            <a:stCxn id="4" idx="21"/>
          </p:cNvCxnSpPr>
          <p:nvPr/>
        </p:nvCxnSpPr>
        <p:spPr>
          <a:xfrm flipV="1">
            <a:off x="3176337" y="2178923"/>
            <a:ext cx="3478954" cy="195309"/>
          </a:xfrm>
          <a:prstGeom prst="straightConnector1">
            <a:avLst/>
          </a:prstGeom>
          <a:noFill/>
          <a:ln w="25400" cap="flat">
            <a:solidFill>
              <a:srgbClr val="B75FF9"/>
            </a:solidFill>
            <a:prstDash val="solid"/>
            <a:bevel/>
            <a:tailEnd type="triangle"/>
          </a:ln>
          <a:effectLst/>
        </p:spPr>
        <p:style>
          <a:lnRef idx="0">
            <a:scrgbClr r="0" g="0" b="0"/>
          </a:lnRef>
          <a:fillRef idx="0">
            <a:scrgbClr r="0" g="0" b="0"/>
          </a:fillRef>
          <a:effectRef idx="0">
            <a:scrgbClr r="0" g="0" b="0"/>
          </a:effectRef>
          <a:fontRef idx="none"/>
        </p:style>
      </p:cxnSp>
      <p:sp>
        <p:nvSpPr>
          <p:cNvPr id="15" name="TextBox 14"/>
          <p:cNvSpPr txBox="1"/>
          <p:nvPr/>
        </p:nvSpPr>
        <p:spPr>
          <a:xfrm>
            <a:off x="3838353" y="851704"/>
            <a:ext cx="206081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Object segmentation</a:t>
            </a:r>
            <a:endParaRPr kumimoji="0" lang="en-US" sz="1800" b="0" i="0" u="none" strike="noStrike" cap="none" spc="0" normalizeH="0" baseline="0" dirty="0">
              <a:ln>
                <a:noFill/>
              </a:ln>
              <a:solidFill>
                <a:srgbClr val="7030A0"/>
              </a:solidFill>
              <a:effectLst/>
              <a:uFillTx/>
              <a:latin typeface="Calibri"/>
              <a:ea typeface="Calibri"/>
              <a:cs typeface="Calibri"/>
              <a:sym typeface="Calibri"/>
            </a:endParaRPr>
          </a:p>
        </p:txBody>
      </p:sp>
      <p:sp>
        <p:nvSpPr>
          <p:cNvPr id="12" name="Freeform 11"/>
          <p:cNvSpPr/>
          <p:nvPr/>
        </p:nvSpPr>
        <p:spPr>
          <a:xfrm>
            <a:off x="962526" y="2446421"/>
            <a:ext cx="4467727" cy="1652337"/>
          </a:xfrm>
          <a:custGeom>
            <a:avLst/>
            <a:gdLst>
              <a:gd name="connsiteX0" fmla="*/ 0 w 4467727"/>
              <a:gd name="connsiteY0" fmla="*/ 288758 h 1652337"/>
              <a:gd name="connsiteX1" fmla="*/ 16042 w 4467727"/>
              <a:gd name="connsiteY1" fmla="*/ 1652337 h 1652337"/>
              <a:gd name="connsiteX2" fmla="*/ 4467727 w 4467727"/>
              <a:gd name="connsiteY2" fmla="*/ 1620253 h 1652337"/>
              <a:gd name="connsiteX3" fmla="*/ 4451685 w 4467727"/>
              <a:gd name="connsiteY3" fmla="*/ 0 h 1652337"/>
              <a:gd name="connsiteX4" fmla="*/ 2671011 w 4467727"/>
              <a:gd name="connsiteY4" fmla="*/ 64168 h 1652337"/>
              <a:gd name="connsiteX5" fmla="*/ 770021 w 4467727"/>
              <a:gd name="connsiteY5" fmla="*/ 176463 h 1652337"/>
              <a:gd name="connsiteX6" fmla="*/ 0 w 4467727"/>
              <a:gd name="connsiteY6" fmla="*/ 288758 h 165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727" h="1652337">
                <a:moveTo>
                  <a:pt x="0" y="288758"/>
                </a:moveTo>
                <a:lnTo>
                  <a:pt x="16042" y="1652337"/>
                </a:lnTo>
                <a:lnTo>
                  <a:pt x="4467727" y="1620253"/>
                </a:lnTo>
                <a:lnTo>
                  <a:pt x="4451685" y="0"/>
                </a:lnTo>
                <a:lnTo>
                  <a:pt x="2671011" y="64168"/>
                </a:lnTo>
                <a:lnTo>
                  <a:pt x="770021" y="176463"/>
                </a:lnTo>
                <a:lnTo>
                  <a:pt x="0" y="288758"/>
                </a:lnTo>
                <a:close/>
              </a:path>
            </a:pathLst>
          </a:custGeom>
          <a:solidFill>
            <a:srgbClr val="C682F8">
              <a:alpha val="21961"/>
            </a:srgbClr>
          </a:solidFill>
          <a:ln w="25400" cap="flat">
            <a:solidFill>
              <a:srgbClr val="7030A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 name="Freeform 3"/>
          <p:cNvSpPr/>
          <p:nvPr/>
        </p:nvSpPr>
        <p:spPr>
          <a:xfrm>
            <a:off x="1138989" y="1692442"/>
            <a:ext cx="2438400" cy="1716505"/>
          </a:xfrm>
          <a:custGeom>
            <a:avLst/>
            <a:gdLst>
              <a:gd name="connsiteX0" fmla="*/ 72190 w 2438400"/>
              <a:gd name="connsiteY0" fmla="*/ 1716505 h 1716505"/>
              <a:gd name="connsiteX1" fmla="*/ 0 w 2438400"/>
              <a:gd name="connsiteY1" fmla="*/ 1676400 h 1716505"/>
              <a:gd name="connsiteX2" fmla="*/ 136358 w 2438400"/>
              <a:gd name="connsiteY2" fmla="*/ 1564105 h 1716505"/>
              <a:gd name="connsiteX3" fmla="*/ 360948 w 2438400"/>
              <a:gd name="connsiteY3" fmla="*/ 1387642 h 1716505"/>
              <a:gd name="connsiteX4" fmla="*/ 561474 w 2438400"/>
              <a:gd name="connsiteY4" fmla="*/ 1074821 h 1716505"/>
              <a:gd name="connsiteX5" fmla="*/ 697832 w 2438400"/>
              <a:gd name="connsiteY5" fmla="*/ 1010653 h 1716505"/>
              <a:gd name="connsiteX6" fmla="*/ 665748 w 2438400"/>
              <a:gd name="connsiteY6" fmla="*/ 810126 h 1716505"/>
              <a:gd name="connsiteX7" fmla="*/ 577516 w 2438400"/>
              <a:gd name="connsiteY7" fmla="*/ 601579 h 1716505"/>
              <a:gd name="connsiteX8" fmla="*/ 489285 w 2438400"/>
              <a:gd name="connsiteY8" fmla="*/ 569495 h 1716505"/>
              <a:gd name="connsiteX9" fmla="*/ 473243 w 2438400"/>
              <a:gd name="connsiteY9" fmla="*/ 481263 h 1716505"/>
              <a:gd name="connsiteX10" fmla="*/ 505327 w 2438400"/>
              <a:gd name="connsiteY10" fmla="*/ 288758 h 1716505"/>
              <a:gd name="connsiteX11" fmla="*/ 585537 w 2438400"/>
              <a:gd name="connsiteY11" fmla="*/ 96253 h 1716505"/>
              <a:gd name="connsiteX12" fmla="*/ 665748 w 2438400"/>
              <a:gd name="connsiteY12" fmla="*/ 0 h 1716505"/>
              <a:gd name="connsiteX13" fmla="*/ 729916 w 2438400"/>
              <a:gd name="connsiteY13" fmla="*/ 128337 h 1716505"/>
              <a:gd name="connsiteX14" fmla="*/ 882316 w 2438400"/>
              <a:gd name="connsiteY14" fmla="*/ 0 h 1716505"/>
              <a:gd name="connsiteX15" fmla="*/ 890337 w 2438400"/>
              <a:gd name="connsiteY15" fmla="*/ 240632 h 1716505"/>
              <a:gd name="connsiteX16" fmla="*/ 802106 w 2438400"/>
              <a:gd name="connsiteY16" fmla="*/ 328863 h 1716505"/>
              <a:gd name="connsiteX17" fmla="*/ 818148 w 2438400"/>
              <a:gd name="connsiteY17" fmla="*/ 473242 h 1716505"/>
              <a:gd name="connsiteX18" fmla="*/ 986590 w 2438400"/>
              <a:gd name="connsiteY18" fmla="*/ 577516 h 1716505"/>
              <a:gd name="connsiteX19" fmla="*/ 1692443 w 2438400"/>
              <a:gd name="connsiteY19" fmla="*/ 521369 h 1716505"/>
              <a:gd name="connsiteX20" fmla="*/ 2037348 w 2438400"/>
              <a:gd name="connsiteY20" fmla="*/ 529390 h 1716505"/>
              <a:gd name="connsiteX21" fmla="*/ 2037348 w 2438400"/>
              <a:gd name="connsiteY21" fmla="*/ 681790 h 1716505"/>
              <a:gd name="connsiteX22" fmla="*/ 2029327 w 2438400"/>
              <a:gd name="connsiteY22" fmla="*/ 914400 h 1716505"/>
              <a:gd name="connsiteX23" fmla="*/ 2149643 w 2438400"/>
              <a:gd name="connsiteY23" fmla="*/ 994611 h 1716505"/>
              <a:gd name="connsiteX24" fmla="*/ 2277979 w 2438400"/>
              <a:gd name="connsiteY24" fmla="*/ 1066800 h 1716505"/>
              <a:gd name="connsiteX25" fmla="*/ 2438400 w 2438400"/>
              <a:gd name="connsiteY25" fmla="*/ 1548063 h 1716505"/>
              <a:gd name="connsiteX26" fmla="*/ 2302043 w 2438400"/>
              <a:gd name="connsiteY26" fmla="*/ 1524000 h 1716505"/>
              <a:gd name="connsiteX27" fmla="*/ 2165685 w 2438400"/>
              <a:gd name="connsiteY27" fmla="*/ 1451811 h 1716505"/>
              <a:gd name="connsiteX28" fmla="*/ 2053390 w 2438400"/>
              <a:gd name="connsiteY28" fmla="*/ 1130969 h 1716505"/>
              <a:gd name="connsiteX29" fmla="*/ 1812758 w 2438400"/>
              <a:gd name="connsiteY29" fmla="*/ 1106905 h 1716505"/>
              <a:gd name="connsiteX30" fmla="*/ 1620253 w 2438400"/>
              <a:gd name="connsiteY30" fmla="*/ 994611 h 1716505"/>
              <a:gd name="connsiteX31" fmla="*/ 1251285 w 2438400"/>
              <a:gd name="connsiteY31" fmla="*/ 1098884 h 1716505"/>
              <a:gd name="connsiteX32" fmla="*/ 906379 w 2438400"/>
              <a:gd name="connsiteY32" fmla="*/ 1163053 h 1716505"/>
              <a:gd name="connsiteX33" fmla="*/ 745958 w 2438400"/>
              <a:gd name="connsiteY33" fmla="*/ 1163053 h 1716505"/>
              <a:gd name="connsiteX34" fmla="*/ 481264 w 2438400"/>
              <a:gd name="connsiteY34" fmla="*/ 1427747 h 1716505"/>
              <a:gd name="connsiteX35" fmla="*/ 457200 w 2438400"/>
              <a:gd name="connsiteY35" fmla="*/ 1572126 h 1716505"/>
              <a:gd name="connsiteX36" fmla="*/ 385011 w 2438400"/>
              <a:gd name="connsiteY36" fmla="*/ 1628274 h 1716505"/>
              <a:gd name="connsiteX37" fmla="*/ 344906 w 2438400"/>
              <a:gd name="connsiteY37" fmla="*/ 1515979 h 1716505"/>
              <a:gd name="connsiteX38" fmla="*/ 168443 w 2438400"/>
              <a:gd name="connsiteY38" fmla="*/ 1684421 h 1716505"/>
              <a:gd name="connsiteX39" fmla="*/ 72190 w 2438400"/>
              <a:gd name="connsiteY39" fmla="*/ 1716505 h 17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8400" h="1716505">
                <a:moveTo>
                  <a:pt x="72190" y="1716505"/>
                </a:moveTo>
                <a:lnTo>
                  <a:pt x="0" y="1676400"/>
                </a:lnTo>
                <a:lnTo>
                  <a:pt x="136358" y="1564105"/>
                </a:lnTo>
                <a:lnTo>
                  <a:pt x="360948" y="1387642"/>
                </a:lnTo>
                <a:lnTo>
                  <a:pt x="561474" y="1074821"/>
                </a:lnTo>
                <a:lnTo>
                  <a:pt x="697832" y="1010653"/>
                </a:lnTo>
                <a:lnTo>
                  <a:pt x="665748" y="810126"/>
                </a:lnTo>
                <a:lnTo>
                  <a:pt x="577516" y="601579"/>
                </a:lnTo>
                <a:lnTo>
                  <a:pt x="489285" y="569495"/>
                </a:lnTo>
                <a:lnTo>
                  <a:pt x="473243" y="481263"/>
                </a:lnTo>
                <a:lnTo>
                  <a:pt x="505327" y="288758"/>
                </a:lnTo>
                <a:lnTo>
                  <a:pt x="585537" y="96253"/>
                </a:lnTo>
                <a:lnTo>
                  <a:pt x="665748" y="0"/>
                </a:lnTo>
                <a:lnTo>
                  <a:pt x="729916" y="128337"/>
                </a:lnTo>
                <a:lnTo>
                  <a:pt x="882316" y="0"/>
                </a:lnTo>
                <a:lnTo>
                  <a:pt x="890337" y="240632"/>
                </a:lnTo>
                <a:lnTo>
                  <a:pt x="802106" y="328863"/>
                </a:lnTo>
                <a:lnTo>
                  <a:pt x="818148" y="473242"/>
                </a:lnTo>
                <a:lnTo>
                  <a:pt x="986590" y="577516"/>
                </a:lnTo>
                <a:lnTo>
                  <a:pt x="1692443" y="521369"/>
                </a:lnTo>
                <a:lnTo>
                  <a:pt x="2037348" y="529390"/>
                </a:lnTo>
                <a:lnTo>
                  <a:pt x="2037348" y="681790"/>
                </a:lnTo>
                <a:lnTo>
                  <a:pt x="2029327" y="914400"/>
                </a:lnTo>
                <a:lnTo>
                  <a:pt x="2149643" y="994611"/>
                </a:lnTo>
                <a:lnTo>
                  <a:pt x="2277979" y="1066800"/>
                </a:lnTo>
                <a:lnTo>
                  <a:pt x="2438400" y="1548063"/>
                </a:lnTo>
                <a:lnTo>
                  <a:pt x="2302043" y="1524000"/>
                </a:lnTo>
                <a:lnTo>
                  <a:pt x="2165685" y="1451811"/>
                </a:lnTo>
                <a:lnTo>
                  <a:pt x="2053390" y="1130969"/>
                </a:lnTo>
                <a:lnTo>
                  <a:pt x="1812758" y="1106905"/>
                </a:lnTo>
                <a:lnTo>
                  <a:pt x="1620253" y="994611"/>
                </a:lnTo>
                <a:lnTo>
                  <a:pt x="1251285" y="1098884"/>
                </a:lnTo>
                <a:lnTo>
                  <a:pt x="906379" y="1163053"/>
                </a:lnTo>
                <a:lnTo>
                  <a:pt x="745958" y="1163053"/>
                </a:lnTo>
                <a:lnTo>
                  <a:pt x="481264" y="1427747"/>
                </a:lnTo>
                <a:lnTo>
                  <a:pt x="457200" y="1572126"/>
                </a:lnTo>
                <a:lnTo>
                  <a:pt x="385011" y="1628274"/>
                </a:lnTo>
                <a:lnTo>
                  <a:pt x="344906" y="1515979"/>
                </a:lnTo>
                <a:lnTo>
                  <a:pt x="168443" y="1684421"/>
                </a:lnTo>
                <a:lnTo>
                  <a:pt x="72190" y="1716505"/>
                </a:lnTo>
                <a:close/>
              </a:path>
            </a:pathLst>
          </a:custGeom>
          <a:solidFill>
            <a:srgbClr val="FFFCD6">
              <a:alpha val="23922"/>
            </a:srgbClr>
          </a:solidFill>
          <a:ln w="254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Freeform 5"/>
          <p:cNvSpPr/>
          <p:nvPr/>
        </p:nvSpPr>
        <p:spPr>
          <a:xfrm>
            <a:off x="4219074" y="2302042"/>
            <a:ext cx="874294" cy="826169"/>
          </a:xfrm>
          <a:custGeom>
            <a:avLst/>
            <a:gdLst>
              <a:gd name="connsiteX0" fmla="*/ 160421 w 874294"/>
              <a:gd name="connsiteY0" fmla="*/ 537411 h 826169"/>
              <a:gd name="connsiteX1" fmla="*/ 104273 w 874294"/>
              <a:gd name="connsiteY1" fmla="*/ 457200 h 826169"/>
              <a:gd name="connsiteX2" fmla="*/ 0 w 874294"/>
              <a:gd name="connsiteY2" fmla="*/ 401053 h 826169"/>
              <a:gd name="connsiteX3" fmla="*/ 40105 w 874294"/>
              <a:gd name="connsiteY3" fmla="*/ 272716 h 826169"/>
              <a:gd name="connsiteX4" fmla="*/ 32084 w 874294"/>
              <a:gd name="connsiteY4" fmla="*/ 176463 h 826169"/>
              <a:gd name="connsiteX5" fmla="*/ 112294 w 874294"/>
              <a:gd name="connsiteY5" fmla="*/ 256674 h 826169"/>
              <a:gd name="connsiteX6" fmla="*/ 160421 w 874294"/>
              <a:gd name="connsiteY6" fmla="*/ 192505 h 826169"/>
              <a:gd name="connsiteX7" fmla="*/ 216568 w 874294"/>
              <a:gd name="connsiteY7" fmla="*/ 248653 h 826169"/>
              <a:gd name="connsiteX8" fmla="*/ 280737 w 874294"/>
              <a:gd name="connsiteY8" fmla="*/ 320842 h 826169"/>
              <a:gd name="connsiteX9" fmla="*/ 425115 w 874294"/>
              <a:gd name="connsiteY9" fmla="*/ 393032 h 826169"/>
              <a:gd name="connsiteX10" fmla="*/ 633663 w 874294"/>
              <a:gd name="connsiteY10" fmla="*/ 352926 h 826169"/>
              <a:gd name="connsiteX11" fmla="*/ 633663 w 874294"/>
              <a:gd name="connsiteY11" fmla="*/ 176463 h 826169"/>
              <a:gd name="connsiteX12" fmla="*/ 721894 w 874294"/>
              <a:gd name="connsiteY12" fmla="*/ 16042 h 826169"/>
              <a:gd name="connsiteX13" fmla="*/ 818147 w 874294"/>
              <a:gd name="connsiteY13" fmla="*/ 0 h 826169"/>
              <a:gd name="connsiteX14" fmla="*/ 874294 w 874294"/>
              <a:gd name="connsiteY14" fmla="*/ 32084 h 826169"/>
              <a:gd name="connsiteX15" fmla="*/ 786063 w 874294"/>
              <a:gd name="connsiteY15" fmla="*/ 160421 h 826169"/>
              <a:gd name="connsiteX16" fmla="*/ 737937 w 874294"/>
              <a:gd name="connsiteY16" fmla="*/ 336884 h 826169"/>
              <a:gd name="connsiteX17" fmla="*/ 786063 w 874294"/>
              <a:gd name="connsiteY17" fmla="*/ 505326 h 826169"/>
              <a:gd name="connsiteX18" fmla="*/ 858252 w 874294"/>
              <a:gd name="connsiteY18" fmla="*/ 657726 h 826169"/>
              <a:gd name="connsiteX19" fmla="*/ 834189 w 874294"/>
              <a:gd name="connsiteY19" fmla="*/ 826169 h 826169"/>
              <a:gd name="connsiteX20" fmla="*/ 713873 w 874294"/>
              <a:gd name="connsiteY20" fmla="*/ 689811 h 826169"/>
              <a:gd name="connsiteX21" fmla="*/ 609600 w 874294"/>
              <a:gd name="connsiteY21" fmla="*/ 617621 h 826169"/>
              <a:gd name="connsiteX22" fmla="*/ 441158 w 874294"/>
              <a:gd name="connsiteY22" fmla="*/ 665747 h 826169"/>
              <a:gd name="connsiteX23" fmla="*/ 248652 w 874294"/>
              <a:gd name="connsiteY23" fmla="*/ 641684 h 826169"/>
              <a:gd name="connsiteX24" fmla="*/ 208547 w 874294"/>
              <a:gd name="connsiteY24" fmla="*/ 713874 h 826169"/>
              <a:gd name="connsiteX25" fmla="*/ 112294 w 874294"/>
              <a:gd name="connsiteY25" fmla="*/ 689811 h 826169"/>
              <a:gd name="connsiteX26" fmla="*/ 112294 w 874294"/>
              <a:gd name="connsiteY26" fmla="*/ 601579 h 826169"/>
              <a:gd name="connsiteX27" fmla="*/ 160421 w 874294"/>
              <a:gd name="connsiteY27" fmla="*/ 537411 h 82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294" h="826169">
                <a:moveTo>
                  <a:pt x="160421" y="537411"/>
                </a:moveTo>
                <a:lnTo>
                  <a:pt x="104273" y="457200"/>
                </a:lnTo>
                <a:lnTo>
                  <a:pt x="0" y="401053"/>
                </a:lnTo>
                <a:lnTo>
                  <a:pt x="40105" y="272716"/>
                </a:lnTo>
                <a:lnTo>
                  <a:pt x="32084" y="176463"/>
                </a:lnTo>
                <a:lnTo>
                  <a:pt x="112294" y="256674"/>
                </a:lnTo>
                <a:lnTo>
                  <a:pt x="160421" y="192505"/>
                </a:lnTo>
                <a:lnTo>
                  <a:pt x="216568" y="248653"/>
                </a:lnTo>
                <a:lnTo>
                  <a:pt x="280737" y="320842"/>
                </a:lnTo>
                <a:lnTo>
                  <a:pt x="425115" y="393032"/>
                </a:lnTo>
                <a:lnTo>
                  <a:pt x="633663" y="352926"/>
                </a:lnTo>
                <a:lnTo>
                  <a:pt x="633663" y="176463"/>
                </a:lnTo>
                <a:lnTo>
                  <a:pt x="721894" y="16042"/>
                </a:lnTo>
                <a:lnTo>
                  <a:pt x="818147" y="0"/>
                </a:lnTo>
                <a:lnTo>
                  <a:pt x="874294" y="32084"/>
                </a:lnTo>
                <a:lnTo>
                  <a:pt x="786063" y="160421"/>
                </a:lnTo>
                <a:lnTo>
                  <a:pt x="737937" y="336884"/>
                </a:lnTo>
                <a:lnTo>
                  <a:pt x="786063" y="505326"/>
                </a:lnTo>
                <a:lnTo>
                  <a:pt x="858252" y="657726"/>
                </a:lnTo>
                <a:lnTo>
                  <a:pt x="834189" y="826169"/>
                </a:lnTo>
                <a:lnTo>
                  <a:pt x="713873" y="689811"/>
                </a:lnTo>
                <a:lnTo>
                  <a:pt x="609600" y="617621"/>
                </a:lnTo>
                <a:lnTo>
                  <a:pt x="441158" y="665747"/>
                </a:lnTo>
                <a:lnTo>
                  <a:pt x="248652" y="641684"/>
                </a:lnTo>
                <a:lnTo>
                  <a:pt x="208547" y="713874"/>
                </a:lnTo>
                <a:lnTo>
                  <a:pt x="112294" y="689811"/>
                </a:lnTo>
                <a:lnTo>
                  <a:pt x="112294" y="601579"/>
                </a:lnTo>
                <a:lnTo>
                  <a:pt x="160421" y="537411"/>
                </a:lnTo>
                <a:close/>
              </a:path>
            </a:pathLst>
          </a:custGeom>
          <a:solidFill>
            <a:srgbClr val="FFFCD6">
              <a:alpha val="27059"/>
            </a:srgbClr>
          </a:solidFill>
          <a:ln w="254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6" name="Straight Arrow Connector 15"/>
          <p:cNvCxnSpPr/>
          <p:nvPr/>
        </p:nvCxnSpPr>
        <p:spPr>
          <a:xfrm flipV="1">
            <a:off x="5093368" y="3034104"/>
            <a:ext cx="1561923" cy="589547"/>
          </a:xfrm>
          <a:prstGeom prst="straightConnector1">
            <a:avLst/>
          </a:prstGeom>
          <a:noFill/>
          <a:ln w="25400" cap="flat">
            <a:solidFill>
              <a:srgbClr val="B75FF9"/>
            </a:solidFill>
            <a:prstDash val="solid"/>
            <a:bevel/>
            <a:tailEnd type="triangle"/>
          </a:ln>
          <a:effectLst/>
        </p:spPr>
        <p:style>
          <a:lnRef idx="0">
            <a:scrgbClr r="0" g="0" b="0"/>
          </a:lnRef>
          <a:fillRef idx="0">
            <a:scrgbClr r="0" g="0" b="0"/>
          </a:fillRef>
          <a:effectRef idx="0">
            <a:scrgbClr r="0" g="0" b="0"/>
          </a:effectRef>
          <a:fontRef idx="none"/>
        </p:style>
      </p:cxnSp>
      <p:cxnSp>
        <p:nvCxnSpPr>
          <p:cNvPr id="17" name="Straight Arrow Connector 16"/>
          <p:cNvCxnSpPr/>
          <p:nvPr/>
        </p:nvCxnSpPr>
        <p:spPr>
          <a:xfrm>
            <a:off x="4315326" y="1689638"/>
            <a:ext cx="2332316" cy="1042724"/>
          </a:xfrm>
          <a:prstGeom prst="straightConnector1">
            <a:avLst/>
          </a:prstGeom>
          <a:noFill/>
          <a:ln w="25400" cap="flat">
            <a:solidFill>
              <a:srgbClr val="B75FF9"/>
            </a:solidFill>
            <a:prstDash val="solid"/>
            <a:bevel/>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37501592"/>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Visual Recognition?</a:t>
            </a:r>
            <a:endParaRPr lang="en-US" dirty="0"/>
          </a:p>
        </p:txBody>
      </p:sp>
      <p:pic>
        <p:nvPicPr>
          <p:cNvPr id="7" name="Picture 6"/>
          <p:cNvPicPr>
            <a:picLocks noChangeAspect="1"/>
          </p:cNvPicPr>
          <p:nvPr/>
        </p:nvPicPr>
        <p:blipFill rotWithShape="1">
          <a:blip r:embed="rId2"/>
          <a:srcRect l="3073" t="-417" r="5174" b="12348"/>
          <a:stretch/>
        </p:blipFill>
        <p:spPr>
          <a:xfrm>
            <a:off x="978195" y="1360966"/>
            <a:ext cx="4444409" cy="2711303"/>
          </a:xfrm>
          <a:prstGeom prst="rect">
            <a:avLst/>
          </a:prstGeom>
        </p:spPr>
      </p:pic>
      <p:sp>
        <p:nvSpPr>
          <p:cNvPr id="15" name="TextBox 14"/>
          <p:cNvSpPr txBox="1"/>
          <p:nvPr/>
        </p:nvSpPr>
        <p:spPr>
          <a:xfrm>
            <a:off x="4117518" y="848891"/>
            <a:ext cx="176747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mtClean="0">
                <a:solidFill>
                  <a:srgbClr val="7030A0"/>
                </a:solidFill>
              </a:rPr>
              <a:t>Physics / Intuition</a:t>
            </a:r>
            <a:endParaRPr kumimoji="0" lang="en-US" sz="1800" b="0" i="0" u="none" strike="noStrike" cap="none" spc="0" normalizeH="0" baseline="0" dirty="0">
              <a:ln>
                <a:noFill/>
              </a:ln>
              <a:solidFill>
                <a:srgbClr val="7030A0"/>
              </a:solidFill>
              <a:effectLst/>
              <a:uFillTx/>
              <a:latin typeface="Calibri"/>
              <a:ea typeface="Calibri"/>
              <a:cs typeface="Calibri"/>
              <a:sym typeface="Calibri"/>
            </a:endParaRPr>
          </a:p>
        </p:txBody>
      </p:sp>
      <p:grpSp>
        <p:nvGrpSpPr>
          <p:cNvPr id="29" name="Group 28"/>
          <p:cNvGrpSpPr/>
          <p:nvPr/>
        </p:nvGrpSpPr>
        <p:grpSpPr>
          <a:xfrm>
            <a:off x="1392865" y="1846520"/>
            <a:ext cx="6126370" cy="1545266"/>
            <a:chOff x="1392865" y="1846520"/>
            <a:chExt cx="6126370" cy="1545266"/>
          </a:xfrm>
        </p:grpSpPr>
        <p:cxnSp>
          <p:nvCxnSpPr>
            <p:cNvPr id="5" name="Straight Arrow Connector 4"/>
            <p:cNvCxnSpPr/>
            <p:nvPr/>
          </p:nvCxnSpPr>
          <p:spPr>
            <a:xfrm>
              <a:off x="2519916" y="2551814"/>
              <a:ext cx="0" cy="839972"/>
            </a:xfrm>
            <a:prstGeom prst="straightConnector1">
              <a:avLst/>
            </a:prstGeom>
            <a:noFill/>
            <a:ln w="38100" cap="flat">
              <a:solidFill>
                <a:srgbClr val="00EBF0"/>
              </a:solidFill>
              <a:prstDash val="solid"/>
              <a:bevel/>
              <a:tailEnd type="triangle"/>
            </a:ln>
            <a:effectLst/>
          </p:spPr>
          <p:style>
            <a:lnRef idx="0">
              <a:scrgbClr r="0" g="0" b="0"/>
            </a:lnRef>
            <a:fillRef idx="0">
              <a:scrgbClr r="0" g="0" b="0"/>
            </a:fillRef>
            <a:effectRef idx="0">
              <a:scrgbClr r="0" g="0" b="0"/>
            </a:effectRef>
            <a:fontRef idx="none"/>
          </p:style>
        </p:cxnSp>
        <p:cxnSp>
          <p:nvCxnSpPr>
            <p:cNvPr id="18" name="Straight Arrow Connector 17"/>
            <p:cNvCxnSpPr/>
            <p:nvPr/>
          </p:nvCxnSpPr>
          <p:spPr>
            <a:xfrm>
              <a:off x="4713767" y="2778641"/>
              <a:ext cx="0" cy="411126"/>
            </a:xfrm>
            <a:prstGeom prst="straightConnector1">
              <a:avLst/>
            </a:prstGeom>
            <a:noFill/>
            <a:ln w="38100" cap="flat">
              <a:solidFill>
                <a:srgbClr val="00EBF0"/>
              </a:solidFill>
              <a:prstDash val="solid"/>
              <a:bevel/>
              <a:tailEnd type="triangle"/>
            </a:ln>
            <a:effectLst/>
          </p:spPr>
          <p:style>
            <a:lnRef idx="0">
              <a:scrgbClr r="0" g="0" b="0"/>
            </a:lnRef>
            <a:fillRef idx="0">
              <a:scrgbClr r="0" g="0" b="0"/>
            </a:fillRef>
            <a:effectRef idx="0">
              <a:scrgbClr r="0" g="0" b="0"/>
            </a:effectRef>
            <a:fontRef idx="none"/>
          </p:style>
        </p:cxnSp>
        <p:cxnSp>
          <p:nvCxnSpPr>
            <p:cNvPr id="19" name="Straight Arrow Connector 18"/>
            <p:cNvCxnSpPr/>
            <p:nvPr/>
          </p:nvCxnSpPr>
          <p:spPr>
            <a:xfrm>
              <a:off x="6429153" y="1846520"/>
              <a:ext cx="0" cy="411126"/>
            </a:xfrm>
            <a:prstGeom prst="straightConnector1">
              <a:avLst/>
            </a:prstGeom>
            <a:noFill/>
            <a:ln w="38100" cap="flat">
              <a:solidFill>
                <a:srgbClr val="00EBF0"/>
              </a:solidFill>
              <a:prstDash val="solid"/>
              <a:bevel/>
              <a:tailEnd type="triangle"/>
            </a:ln>
            <a:effectLst/>
          </p:spPr>
          <p:style>
            <a:lnRef idx="0">
              <a:scrgbClr r="0" g="0" b="0"/>
            </a:lnRef>
            <a:fillRef idx="0">
              <a:scrgbClr r="0" g="0" b="0"/>
            </a:fillRef>
            <a:effectRef idx="0">
              <a:scrgbClr r="0" g="0" b="0"/>
            </a:effectRef>
            <a:fontRef idx="none"/>
          </p:style>
        </p:cxnSp>
        <p:sp>
          <p:nvSpPr>
            <p:cNvPr id="13" name="Rectangle 12"/>
            <p:cNvSpPr/>
            <p:nvPr/>
          </p:nvSpPr>
          <p:spPr>
            <a:xfrm>
              <a:off x="6581158" y="1846520"/>
              <a:ext cx="859531" cy="369332"/>
            </a:xfrm>
            <a:prstGeom prst="rect">
              <a:avLst/>
            </a:prstGeom>
          </p:spPr>
          <p:txBody>
            <a:bodyPr wrap="none">
              <a:spAutoFit/>
            </a:bodyPr>
            <a:lstStyle/>
            <a:p>
              <a:r>
                <a:rPr lang="en-US" smtClean="0">
                  <a:solidFill>
                    <a:srgbClr val="7030A0"/>
                  </a:solidFill>
                </a:rPr>
                <a:t>Gravity</a:t>
              </a:r>
              <a:endParaRPr lang="en-US"/>
            </a:p>
          </p:txBody>
        </p:sp>
        <p:cxnSp>
          <p:nvCxnSpPr>
            <p:cNvPr id="20" name="Straight Arrow Connector 19"/>
            <p:cNvCxnSpPr/>
            <p:nvPr/>
          </p:nvCxnSpPr>
          <p:spPr>
            <a:xfrm flipH="1">
              <a:off x="1392865" y="2488019"/>
              <a:ext cx="1226289" cy="164803"/>
            </a:xfrm>
            <a:prstGeom prst="straightConnector1">
              <a:avLst/>
            </a:prstGeom>
            <a:noFill/>
            <a:ln w="38100" cap="flat">
              <a:solidFill>
                <a:srgbClr val="FFFF00"/>
              </a:solidFill>
              <a:prstDash val="solid"/>
              <a:bevel/>
              <a:tailEnd type="triangle"/>
            </a:ln>
            <a:effectLst/>
          </p:spPr>
          <p:style>
            <a:lnRef idx="0">
              <a:scrgbClr r="0" g="0" b="0"/>
            </a:lnRef>
            <a:fillRef idx="0">
              <a:scrgbClr r="0" g="0" b="0"/>
            </a:fillRef>
            <a:effectRef idx="0">
              <a:scrgbClr r="0" g="0" b="0"/>
            </a:effectRef>
            <a:fontRef idx="none"/>
          </p:style>
        </p:cxnSp>
        <p:cxnSp>
          <p:nvCxnSpPr>
            <p:cNvPr id="23" name="Straight Arrow Connector 22"/>
            <p:cNvCxnSpPr/>
            <p:nvPr/>
          </p:nvCxnSpPr>
          <p:spPr>
            <a:xfrm flipH="1" flipV="1">
              <a:off x="3838353" y="2716617"/>
              <a:ext cx="875415" cy="90380"/>
            </a:xfrm>
            <a:prstGeom prst="straightConnector1">
              <a:avLst/>
            </a:prstGeom>
            <a:noFill/>
            <a:ln w="38100" cap="flat">
              <a:solidFill>
                <a:srgbClr val="FFFF00"/>
              </a:solidFill>
              <a:prstDash val="solid"/>
              <a:bevel/>
              <a:tailEnd type="triangle"/>
            </a:ln>
            <a:effectLst/>
          </p:spPr>
          <p:style>
            <a:lnRef idx="0">
              <a:scrgbClr r="0" g="0" b="0"/>
            </a:lnRef>
            <a:fillRef idx="0">
              <a:scrgbClr r="0" g="0" b="0"/>
            </a:fillRef>
            <a:effectRef idx="0">
              <a:scrgbClr r="0" g="0" b="0"/>
            </a:effectRef>
            <a:fontRef idx="none"/>
          </p:style>
        </p:cxnSp>
        <p:cxnSp>
          <p:nvCxnSpPr>
            <p:cNvPr id="25" name="Straight Arrow Connector 24"/>
            <p:cNvCxnSpPr/>
            <p:nvPr/>
          </p:nvCxnSpPr>
          <p:spPr>
            <a:xfrm flipH="1">
              <a:off x="6103087" y="2567761"/>
              <a:ext cx="478071" cy="0"/>
            </a:xfrm>
            <a:prstGeom prst="straightConnector1">
              <a:avLst/>
            </a:prstGeom>
            <a:noFill/>
            <a:ln w="38100" cap="flat">
              <a:solidFill>
                <a:srgbClr val="A9A600"/>
              </a:solidFill>
              <a:prstDash val="solid"/>
              <a:bevel/>
              <a:tailEnd type="triangle"/>
            </a:ln>
            <a:effectLst/>
          </p:spPr>
          <p:style>
            <a:lnRef idx="0">
              <a:scrgbClr r="0" g="0" b="0"/>
            </a:lnRef>
            <a:fillRef idx="0">
              <a:scrgbClr r="0" g="0" b="0"/>
            </a:fillRef>
            <a:effectRef idx="0">
              <a:scrgbClr r="0" g="0" b="0"/>
            </a:effectRef>
            <a:fontRef idx="none"/>
          </p:style>
        </p:cxnSp>
        <p:sp>
          <p:nvSpPr>
            <p:cNvPr id="28" name="Rectangle 27"/>
            <p:cNvSpPr/>
            <p:nvPr/>
          </p:nvSpPr>
          <p:spPr>
            <a:xfrm>
              <a:off x="6581158" y="2383095"/>
              <a:ext cx="938077" cy="369332"/>
            </a:xfrm>
            <a:prstGeom prst="rect">
              <a:avLst/>
            </a:prstGeom>
          </p:spPr>
          <p:txBody>
            <a:bodyPr wrap="none">
              <a:spAutoFit/>
            </a:bodyPr>
            <a:lstStyle/>
            <a:p>
              <a:r>
                <a:rPr lang="en-US" dirty="0" smtClean="0">
                  <a:solidFill>
                    <a:srgbClr val="7030A0"/>
                  </a:solidFill>
                </a:rPr>
                <a:t>Velocity</a:t>
              </a:r>
              <a:endParaRPr lang="en-US" dirty="0"/>
            </a:p>
          </p:txBody>
        </p:sp>
      </p:grpSp>
    </p:spTree>
    <p:extLst>
      <p:ext uri="{BB962C8B-B14F-4D97-AF65-F5344CB8AC3E}">
        <p14:creationId xmlns:p14="http://schemas.microsoft.com/office/powerpoint/2010/main" val="445277347"/>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Pushing the Limits of Visual Recognition</a:t>
            </a:r>
            <a:endParaRPr lang="en-US" dirty="0"/>
          </a:p>
        </p:txBody>
      </p:sp>
      <p:pic>
        <p:nvPicPr>
          <p:cNvPr id="7" name="Picture 6"/>
          <p:cNvPicPr>
            <a:picLocks noChangeAspect="1"/>
          </p:cNvPicPr>
          <p:nvPr/>
        </p:nvPicPr>
        <p:blipFill rotWithShape="1">
          <a:blip r:embed="rId2"/>
          <a:srcRect l="3073" t="-417" r="5174" b="12348"/>
          <a:stretch/>
        </p:blipFill>
        <p:spPr>
          <a:xfrm>
            <a:off x="978195" y="1360966"/>
            <a:ext cx="4444409" cy="2711303"/>
          </a:xfrm>
          <a:prstGeom prst="rect">
            <a:avLst/>
          </a:prstGeom>
        </p:spPr>
      </p:pic>
      <p:sp>
        <p:nvSpPr>
          <p:cNvPr id="15" name="TextBox 14"/>
          <p:cNvSpPr txBox="1"/>
          <p:nvPr/>
        </p:nvSpPr>
        <p:spPr>
          <a:xfrm>
            <a:off x="3625854" y="851704"/>
            <a:ext cx="269079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7030A0"/>
                </a:solidFill>
              </a:rPr>
              <a:t>Reasoning about Language!</a:t>
            </a:r>
            <a:endParaRPr kumimoji="0" lang="en-US" sz="1800" b="0" i="0" u="none" strike="noStrike" cap="none" spc="0" normalizeH="0" baseline="0" dirty="0">
              <a:ln>
                <a:noFill/>
              </a:ln>
              <a:solidFill>
                <a:srgbClr val="7030A0"/>
              </a:solidFill>
              <a:effectLst/>
              <a:uFillTx/>
              <a:latin typeface="Calibri"/>
              <a:ea typeface="Calibri"/>
              <a:cs typeface="Calibri"/>
              <a:sym typeface="Calibri"/>
            </a:endParaRPr>
          </a:p>
        </p:txBody>
      </p:sp>
      <p:grpSp>
        <p:nvGrpSpPr>
          <p:cNvPr id="14" name="Group 13"/>
          <p:cNvGrpSpPr/>
          <p:nvPr/>
        </p:nvGrpSpPr>
        <p:grpSpPr>
          <a:xfrm>
            <a:off x="5645888" y="2377782"/>
            <a:ext cx="2528469" cy="646329"/>
            <a:chOff x="5645888" y="2377782"/>
            <a:chExt cx="2528469" cy="646329"/>
          </a:xfrm>
        </p:grpSpPr>
        <p:sp>
          <p:nvSpPr>
            <p:cNvPr id="16" name="TextBox 15"/>
            <p:cNvSpPr txBox="1"/>
            <p:nvPr/>
          </p:nvSpPr>
          <p:spPr>
            <a:xfrm>
              <a:off x="6464596" y="2377782"/>
              <a:ext cx="1709761"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7030A0"/>
                  </a:solidFill>
                  <a:effectLst/>
                  <a:uFillTx/>
                  <a:latin typeface="Calibri"/>
                  <a:ea typeface="Calibri"/>
                  <a:cs typeface="Calibri"/>
                  <a:sym typeface="Calibri"/>
                </a:rPr>
                <a:t>a cat is</a:t>
              </a:r>
              <a:r>
                <a:rPr kumimoji="0" lang="en-US" sz="1800" b="0" i="0" u="none" strike="noStrike" cap="none" spc="0" normalizeH="0" dirty="0" smtClean="0">
                  <a:ln>
                    <a:noFill/>
                  </a:ln>
                  <a:solidFill>
                    <a:srgbClr val="7030A0"/>
                  </a:solidFill>
                  <a:effectLst/>
                  <a:uFillTx/>
                  <a:latin typeface="Calibri"/>
                  <a:ea typeface="Calibri"/>
                  <a:cs typeface="Calibri"/>
                  <a:sym typeface="Calibri"/>
                </a:rPr>
                <a:t> chasing a </a:t>
              </a:r>
              <a:br>
                <a:rPr kumimoji="0" lang="en-US" sz="1800" b="0" i="0" u="none" strike="noStrike" cap="none" spc="0" normalizeH="0" dirty="0" smtClean="0">
                  <a:ln>
                    <a:noFill/>
                  </a:ln>
                  <a:solidFill>
                    <a:srgbClr val="7030A0"/>
                  </a:solidFill>
                  <a:effectLst/>
                  <a:uFillTx/>
                  <a:latin typeface="Calibri"/>
                  <a:ea typeface="Calibri"/>
                  <a:cs typeface="Calibri"/>
                  <a:sym typeface="Calibri"/>
                </a:rPr>
              </a:br>
              <a:r>
                <a:rPr kumimoji="0" lang="en-US" sz="1800" b="0" i="0" u="none" strike="noStrike" cap="none" spc="0" normalizeH="0" dirty="0" smtClean="0">
                  <a:ln>
                    <a:noFill/>
                  </a:ln>
                  <a:solidFill>
                    <a:srgbClr val="7030A0"/>
                  </a:solidFill>
                  <a:effectLst/>
                  <a:uFillTx/>
                  <a:latin typeface="Calibri"/>
                  <a:ea typeface="Calibri"/>
                  <a:cs typeface="Calibri"/>
                  <a:sym typeface="Calibri"/>
                </a:rPr>
                <a:t>young deer</a:t>
              </a:r>
              <a:endParaRPr kumimoji="0" lang="en-US" sz="1800" b="0" i="0" u="none" strike="noStrike" cap="none" spc="0" normalizeH="0" baseline="0" dirty="0" smtClean="0">
                <a:ln>
                  <a:noFill/>
                </a:ln>
                <a:solidFill>
                  <a:srgbClr val="7030A0"/>
                </a:solidFill>
                <a:effectLst/>
                <a:uFillTx/>
                <a:latin typeface="Calibri"/>
                <a:ea typeface="Calibri"/>
                <a:cs typeface="Calibri"/>
                <a:sym typeface="Calibri"/>
              </a:endParaRPr>
            </a:p>
          </p:txBody>
        </p:sp>
        <p:cxnSp>
          <p:nvCxnSpPr>
            <p:cNvPr id="17" name="Straight Arrow Connector 16"/>
            <p:cNvCxnSpPr/>
            <p:nvPr/>
          </p:nvCxnSpPr>
          <p:spPr>
            <a:xfrm>
              <a:off x="5645888" y="2562447"/>
              <a:ext cx="595424" cy="10632"/>
            </a:xfrm>
            <a:prstGeom prst="straightConnector1">
              <a:avLst/>
            </a:prstGeom>
            <a:noFill/>
            <a:ln w="25400" cap="flat">
              <a:solidFill>
                <a:srgbClr val="20537F"/>
              </a:solidFill>
              <a:prstDash val="solid"/>
              <a:bevel/>
              <a:tailEnd type="triangle"/>
            </a:ln>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718627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z="2400"/>
              <a:t>Ridiculously brief history of computer vision</a:t>
            </a:r>
          </a:p>
        </p:txBody>
      </p:sp>
      <p:pic>
        <p:nvPicPr>
          <p:cNvPr id="4" name="Picture 4"/>
          <p:cNvPicPr>
            <a:picLocks noChangeAspect="1" noChangeArrowheads="1"/>
          </p:cNvPicPr>
          <p:nvPr/>
        </p:nvPicPr>
        <p:blipFill>
          <a:blip r:embed="rId3" cstate="print"/>
          <a:srcRect/>
          <a:stretch>
            <a:fillRect/>
          </a:stretch>
        </p:blipFill>
        <p:spPr bwMode="auto">
          <a:xfrm>
            <a:off x="5617028" y="514350"/>
            <a:ext cx="1314450" cy="1254919"/>
          </a:xfrm>
          <a:prstGeom prst="rect">
            <a:avLst/>
          </a:prstGeom>
          <a:noFill/>
          <a:ln w="9525">
            <a:noFill/>
            <a:miter lim="800000"/>
            <a:headEnd/>
            <a:tailEnd/>
          </a:ln>
        </p:spPr>
      </p:pic>
      <p:sp>
        <p:nvSpPr>
          <p:cNvPr id="6" name="Content Placeholder 2"/>
          <p:cNvSpPr>
            <a:spLocks noGrp="1"/>
          </p:cNvSpPr>
          <p:nvPr>
            <p:ph idx="1"/>
          </p:nvPr>
        </p:nvSpPr>
        <p:spPr>
          <a:xfrm>
            <a:off x="1102178" y="685800"/>
            <a:ext cx="4114800" cy="4114800"/>
          </a:xfrm>
        </p:spPr>
        <p:txBody>
          <a:bodyPr>
            <a:normAutofit fontScale="92500"/>
          </a:bodyPr>
          <a:lstStyle/>
          <a:p>
            <a:pPr>
              <a:defRPr/>
            </a:pPr>
            <a:r>
              <a:rPr lang="en-US" sz="1800" dirty="0"/>
              <a:t>1966: </a:t>
            </a:r>
            <a:r>
              <a:rPr lang="en-US" sz="1800" dirty="0" err="1"/>
              <a:t>Minsky</a:t>
            </a:r>
            <a:r>
              <a:rPr lang="en-US" sz="1800" dirty="0"/>
              <a:t> assigns computer vision as an undergrad summer project</a:t>
            </a:r>
          </a:p>
          <a:p>
            <a:pPr>
              <a:defRPr/>
            </a:pPr>
            <a:r>
              <a:rPr lang="en-US" sz="1800" dirty="0"/>
              <a:t>1960’s: interpretation of synthetic worlds</a:t>
            </a:r>
          </a:p>
          <a:p>
            <a:pPr>
              <a:defRPr/>
            </a:pPr>
            <a:r>
              <a:rPr lang="en-US" sz="1800" dirty="0"/>
              <a:t>1970’s: some progress on interpreting selected images</a:t>
            </a:r>
          </a:p>
          <a:p>
            <a:pPr>
              <a:defRPr/>
            </a:pPr>
            <a:r>
              <a:rPr lang="en-US" sz="1800" dirty="0"/>
              <a:t>1980’s: ANNs come and go; shift toward geometry and increased mathematical rigor</a:t>
            </a:r>
            <a:endParaRPr lang="en-US" sz="1800" dirty="0">
              <a:sym typeface="Wingdings" pitchFamily="2" charset="2"/>
            </a:endParaRPr>
          </a:p>
          <a:p>
            <a:pPr>
              <a:defRPr/>
            </a:pPr>
            <a:r>
              <a:rPr lang="en-US" sz="1800" dirty="0">
                <a:sym typeface="Wingdings" pitchFamily="2" charset="2"/>
              </a:rPr>
              <a:t>1990’s: face recognition; statistical analysis in vogue</a:t>
            </a:r>
          </a:p>
          <a:p>
            <a:pPr>
              <a:defRPr/>
            </a:pPr>
            <a:r>
              <a:rPr lang="en-US" sz="1800" dirty="0">
                <a:sym typeface="Wingdings" pitchFamily="2" charset="2"/>
              </a:rPr>
              <a:t>2000’s: broader recognition; large annotated datasets available; video processing starts</a:t>
            </a:r>
          </a:p>
          <a:p>
            <a:pPr>
              <a:defRPr/>
            </a:pPr>
            <a:r>
              <a:rPr lang="en-US" sz="1800" dirty="0">
                <a:sym typeface="Wingdings" pitchFamily="2" charset="2"/>
              </a:rPr>
              <a:t>2010’s: Deep learning with </a:t>
            </a:r>
            <a:r>
              <a:rPr lang="en-US" sz="1800" dirty="0" err="1" smtClean="0">
                <a:sym typeface="Wingdings" pitchFamily="2" charset="2"/>
              </a:rPr>
              <a:t>ConvNets</a:t>
            </a:r>
            <a:endParaRPr lang="en-US" sz="1800" dirty="0">
              <a:sym typeface="Wingdings" pitchFamily="2" charset="2"/>
            </a:endParaRPr>
          </a:p>
        </p:txBody>
      </p:sp>
      <p:sp>
        <p:nvSpPr>
          <p:cNvPr id="7" name="TextBox 6"/>
          <p:cNvSpPr txBox="1">
            <a:spLocks noChangeArrowheads="1"/>
          </p:cNvSpPr>
          <p:nvPr/>
        </p:nvSpPr>
        <p:spPr bwMode="auto">
          <a:xfrm>
            <a:off x="5845628" y="1657350"/>
            <a:ext cx="912429" cy="253916"/>
          </a:xfrm>
          <a:prstGeom prst="rect">
            <a:avLst/>
          </a:prstGeom>
          <a:noFill/>
          <a:ln w="9525">
            <a:noFill/>
            <a:miter lim="800000"/>
            <a:headEnd/>
            <a:tailEnd/>
          </a:ln>
        </p:spPr>
        <p:txBody>
          <a:bodyPr wrap="none">
            <a:spAutoFit/>
          </a:bodyPr>
          <a:lstStyle/>
          <a:p>
            <a:pPr algn="l" defTabSz="685800" rtl="0" fontAlgn="base">
              <a:spcBef>
                <a:spcPct val="0"/>
              </a:spcBef>
              <a:spcAft>
                <a:spcPct val="0"/>
              </a:spcAft>
            </a:pPr>
            <a:r>
              <a:rPr lang="en-US" sz="1050" kern="1200">
                <a:solidFill>
                  <a:prstClr val="black"/>
                </a:solidFill>
                <a:latin typeface="Arial" charset="0"/>
                <a:ea typeface=""/>
                <a:cs typeface=""/>
              </a:rPr>
              <a:t>Guzman ‘68</a:t>
            </a:r>
          </a:p>
        </p:txBody>
      </p:sp>
      <p:pic>
        <p:nvPicPr>
          <p:cNvPr id="8" name="Picture 3"/>
          <p:cNvPicPr>
            <a:picLocks noChangeAspect="1" noChangeArrowheads="1"/>
          </p:cNvPicPr>
          <p:nvPr/>
        </p:nvPicPr>
        <p:blipFill>
          <a:blip r:embed="rId4" cstate="print"/>
          <a:srcRect l="64282" t="2711" r="4964" b="19205"/>
          <a:stretch>
            <a:fillRect/>
          </a:stretch>
        </p:blipFill>
        <p:spPr bwMode="auto">
          <a:xfrm>
            <a:off x="5617028" y="1885951"/>
            <a:ext cx="1397794" cy="1373981"/>
          </a:xfrm>
          <a:prstGeom prst="rect">
            <a:avLst/>
          </a:prstGeom>
          <a:noFill/>
          <a:ln w="9525">
            <a:noFill/>
            <a:miter lim="800000"/>
            <a:headEnd/>
            <a:tailEnd/>
          </a:ln>
        </p:spPr>
      </p:pic>
      <p:sp>
        <p:nvSpPr>
          <p:cNvPr id="9" name="TextBox 8"/>
          <p:cNvSpPr txBox="1">
            <a:spLocks noChangeArrowheads="1"/>
          </p:cNvSpPr>
          <p:nvPr/>
        </p:nvSpPr>
        <p:spPr bwMode="auto">
          <a:xfrm>
            <a:off x="5845628" y="3200400"/>
            <a:ext cx="1197764" cy="253916"/>
          </a:xfrm>
          <a:prstGeom prst="rect">
            <a:avLst/>
          </a:prstGeom>
          <a:noFill/>
          <a:ln w="9525">
            <a:noFill/>
            <a:miter lim="800000"/>
            <a:headEnd/>
            <a:tailEnd/>
          </a:ln>
        </p:spPr>
        <p:txBody>
          <a:bodyPr wrap="none">
            <a:spAutoFit/>
          </a:bodyPr>
          <a:lstStyle/>
          <a:p>
            <a:pPr algn="l" defTabSz="685800" rtl="0" fontAlgn="base">
              <a:spcBef>
                <a:spcPct val="0"/>
              </a:spcBef>
              <a:spcAft>
                <a:spcPct val="0"/>
              </a:spcAft>
            </a:pPr>
            <a:r>
              <a:rPr lang="en-US" sz="1050" kern="1200">
                <a:solidFill>
                  <a:prstClr val="black"/>
                </a:solidFill>
                <a:latin typeface="Arial" charset="0"/>
                <a:ea typeface=""/>
                <a:cs typeface=""/>
              </a:rPr>
              <a:t>Ohta Kanade ‘78</a:t>
            </a:r>
          </a:p>
        </p:txBody>
      </p:sp>
      <p:pic>
        <p:nvPicPr>
          <p:cNvPr id="87042" name="Picture 2"/>
          <p:cNvPicPr>
            <a:picLocks noChangeAspect="1" noChangeArrowheads="1"/>
          </p:cNvPicPr>
          <p:nvPr/>
        </p:nvPicPr>
        <p:blipFill>
          <a:blip r:embed="rId5" cstate="print"/>
          <a:srcRect/>
          <a:stretch>
            <a:fillRect/>
          </a:stretch>
        </p:blipFill>
        <p:spPr bwMode="auto">
          <a:xfrm>
            <a:off x="5788478" y="3543300"/>
            <a:ext cx="1100138" cy="1314450"/>
          </a:xfrm>
          <a:prstGeom prst="rect">
            <a:avLst/>
          </a:prstGeom>
          <a:noFill/>
          <a:ln w="9525">
            <a:noFill/>
            <a:miter lim="800000"/>
            <a:headEnd/>
            <a:tailEnd/>
          </a:ln>
        </p:spPr>
      </p:pic>
      <p:sp>
        <p:nvSpPr>
          <p:cNvPr id="11" name="TextBox 10"/>
          <p:cNvSpPr txBox="1">
            <a:spLocks noChangeArrowheads="1"/>
          </p:cNvSpPr>
          <p:nvPr/>
        </p:nvSpPr>
        <p:spPr bwMode="auto">
          <a:xfrm>
            <a:off x="5617028" y="4800600"/>
            <a:ext cx="1505540" cy="253916"/>
          </a:xfrm>
          <a:prstGeom prst="rect">
            <a:avLst/>
          </a:prstGeom>
          <a:noFill/>
          <a:ln w="9525">
            <a:noFill/>
            <a:miter lim="800000"/>
            <a:headEnd/>
            <a:tailEnd/>
          </a:ln>
        </p:spPr>
        <p:txBody>
          <a:bodyPr wrap="none">
            <a:spAutoFit/>
          </a:bodyPr>
          <a:lstStyle/>
          <a:p>
            <a:pPr algn="l" defTabSz="685800" rtl="0" fontAlgn="base">
              <a:spcBef>
                <a:spcPct val="0"/>
              </a:spcBef>
              <a:spcAft>
                <a:spcPct val="0"/>
              </a:spcAft>
            </a:pPr>
            <a:r>
              <a:rPr lang="en-US" sz="1050" kern="1200">
                <a:solidFill>
                  <a:prstClr val="black"/>
                </a:solidFill>
                <a:latin typeface="Arial" charset="0"/>
                <a:ea typeface=""/>
                <a:cs typeface=""/>
              </a:rPr>
              <a:t>Turk and Pentland ‘91</a:t>
            </a:r>
          </a:p>
        </p:txBody>
      </p:sp>
      <p:sp>
        <p:nvSpPr>
          <p:cNvPr id="2" name="TextBox 1"/>
          <p:cNvSpPr txBox="1"/>
          <p:nvPr/>
        </p:nvSpPr>
        <p:spPr>
          <a:xfrm>
            <a:off x="7391989" y="4857750"/>
            <a:ext cx="1693092" cy="276999"/>
          </a:xfrm>
          <a:prstGeom prst="rect">
            <a:avLst/>
          </a:prstGeom>
          <a:noFill/>
        </p:spPr>
        <p:txBody>
          <a:bodyPr wrap="none" rtlCol="0">
            <a:spAutoFit/>
          </a:bodyPr>
          <a:lstStyle/>
          <a:p>
            <a:r>
              <a:rPr lang="en-US" sz="1200" smtClean="0"/>
              <a:t>Slide Credit: James Hays</a:t>
            </a:r>
            <a:endParaRPr lang="en-US" sz="1200"/>
          </a:p>
        </p:txBody>
      </p:sp>
    </p:spTree>
    <p:extLst>
      <p:ext uri="{BB962C8B-B14F-4D97-AF65-F5344CB8AC3E}">
        <p14:creationId xmlns:p14="http://schemas.microsoft.com/office/powerpoint/2010/main" val="172370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0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Challenges in Natural Language Processing</a:t>
            </a:r>
            <a:endParaRPr sz="3200" dirty="0">
              <a:solidFill>
                <a:srgbClr val="215380"/>
              </a:solidFill>
            </a:endParaRPr>
          </a:p>
        </p:txBody>
      </p:sp>
    </p:spTree>
    <p:extLst>
      <p:ext uri="{BB962C8B-B14F-4D97-AF65-F5344CB8AC3E}">
        <p14:creationId xmlns:p14="http://schemas.microsoft.com/office/powerpoint/2010/main" val="591040272"/>
      </p:ext>
    </p:extLst>
  </p:cSld>
  <p:clrMapOvr>
    <a:masterClrMapping/>
  </p:clrMapOvr>
  <p:transition spd="med"/>
  <p:timing>
    <p:tnLst>
      <p:par>
        <p:cT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Challenges in Natural Language Understanding</a:t>
            </a:r>
            <a:endParaRPr sz="3200" dirty="0">
              <a:solidFill>
                <a:srgbClr val="215380"/>
              </a:solidFill>
            </a:endParaRPr>
          </a:p>
        </p:txBody>
      </p:sp>
      <p:sp>
        <p:nvSpPr>
          <p:cNvPr id="3" name="Rectangle 2"/>
          <p:cNvSpPr/>
          <p:nvPr/>
        </p:nvSpPr>
        <p:spPr>
          <a:xfrm>
            <a:off x="1641022" y="1970999"/>
            <a:ext cx="6074228" cy="369332"/>
          </a:xfrm>
          <a:prstGeom prst="rect">
            <a:avLst/>
          </a:prstGeom>
        </p:spPr>
        <p:txBody>
          <a:bodyPr wrap="square">
            <a:spAutoFit/>
          </a:bodyPr>
          <a:lstStyle/>
          <a:p>
            <a:r>
              <a:rPr lang="en-US" dirty="0"/>
              <a:t>The water is clear enough to see fish swimming around in it</a:t>
            </a:r>
          </a:p>
        </p:txBody>
      </p:sp>
      <p:sp>
        <p:nvSpPr>
          <p:cNvPr id="4" name="Rectangle 3"/>
          <p:cNvSpPr/>
          <p:nvPr/>
        </p:nvSpPr>
        <p:spPr>
          <a:xfrm>
            <a:off x="1224643" y="3088865"/>
            <a:ext cx="6694714" cy="1200329"/>
          </a:xfrm>
          <a:prstGeom prst="rect">
            <a:avLst/>
          </a:prstGeom>
        </p:spPr>
        <p:txBody>
          <a:bodyPr wrap="square">
            <a:spAutoFit/>
          </a:bodyPr>
          <a:lstStyle/>
          <a:p>
            <a:r>
              <a:rPr lang="en-US" dirty="0"/>
              <a:t>84 104 101 32 119 97 116 101 114 32 105 115 32 99 108 101 97 114 32 101 110 111 117 103 104 32 116 111 32 115 101 101 32 102 105 115 104 32 115 119 105 109 109 105 110 103 32 97 114 111 117 110 100 32 105 110 32 105 116 10 </a:t>
            </a:r>
          </a:p>
        </p:txBody>
      </p:sp>
    </p:spTree>
    <p:extLst>
      <p:ext uri="{BB962C8B-B14F-4D97-AF65-F5344CB8AC3E}">
        <p14:creationId xmlns:p14="http://schemas.microsoft.com/office/powerpoint/2010/main" val="1932569499"/>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Challenges in Natural Language Understanding:</a:t>
            </a:r>
            <a:br>
              <a:rPr lang="en-US" sz="3200" dirty="0" smtClean="0">
                <a:solidFill>
                  <a:srgbClr val="215380"/>
                </a:solidFill>
              </a:rPr>
            </a:br>
            <a:r>
              <a:rPr lang="en-US" sz="3200" dirty="0" smtClean="0">
                <a:solidFill>
                  <a:srgbClr val="215380"/>
                </a:solidFill>
              </a:rPr>
              <a:t>Another Example</a:t>
            </a:r>
            <a:endParaRPr sz="3200" dirty="0">
              <a:solidFill>
                <a:srgbClr val="215380"/>
              </a:solidFill>
            </a:endParaRPr>
          </a:p>
        </p:txBody>
      </p:sp>
      <p:sp>
        <p:nvSpPr>
          <p:cNvPr id="3" name="Rectangle 2"/>
          <p:cNvSpPr/>
          <p:nvPr/>
        </p:nvSpPr>
        <p:spPr>
          <a:xfrm>
            <a:off x="2245179" y="1505634"/>
            <a:ext cx="6074228" cy="1938992"/>
          </a:xfrm>
          <a:prstGeom prst="rect">
            <a:avLst/>
          </a:prstGeom>
        </p:spPr>
        <p:txBody>
          <a:bodyPr wrap="square">
            <a:spAutoFit/>
          </a:bodyPr>
          <a:lstStyle/>
          <a:p>
            <a:r>
              <a:rPr lang="mr-IN" sz="2000" dirty="0"/>
              <a:t>53‡‡†305))6*;4826)4‡.)4‡);806*;48†8 ¶60))85;;]8*;:‡*8†83(88)5*†;46(;88*96 *?;8)*‡(;485);5*†2:*‡(;4956*2(5*—4)8 ¶8*;4069285);)6†8)4‡‡;1(‡9;48081;8:8‡ 1;48†85;4)485†528806*81(‡9;48;(88;4 (‡?34;48)4‡;161;:188;‡?;</a:t>
            </a:r>
            <a:endParaRPr lang="en-US" sz="2000" dirty="0"/>
          </a:p>
        </p:txBody>
      </p:sp>
      <p:sp>
        <p:nvSpPr>
          <p:cNvPr id="2" name="TextBox 1"/>
          <p:cNvSpPr txBox="1"/>
          <p:nvPr/>
        </p:nvSpPr>
        <p:spPr>
          <a:xfrm>
            <a:off x="1252020" y="4053488"/>
            <a:ext cx="6482865" cy="461665"/>
          </a:xfrm>
          <a:prstGeom prst="rect">
            <a:avLst/>
          </a:prstGeom>
          <a:noFill/>
        </p:spPr>
        <p:txBody>
          <a:bodyPr wrap="none" rtlCol="0">
            <a:spAutoFit/>
          </a:bodyPr>
          <a:lstStyle/>
          <a:p>
            <a:r>
              <a:rPr lang="en-US" sz="2400" dirty="0" smtClean="0">
                <a:solidFill>
                  <a:schemeClr val="tx2"/>
                </a:solidFill>
              </a:rPr>
              <a:t>Any idea about what does it mean the text above?</a:t>
            </a:r>
            <a:endParaRPr lang="en-US" sz="2400" dirty="0">
              <a:solidFill>
                <a:schemeClr val="tx2"/>
              </a:solidFill>
            </a:endParaRPr>
          </a:p>
        </p:txBody>
      </p:sp>
    </p:spTree>
    <p:extLst>
      <p:ext uri="{BB962C8B-B14F-4D97-AF65-F5344CB8AC3E}">
        <p14:creationId xmlns:p14="http://schemas.microsoft.com/office/powerpoint/2010/main" val="1978296604"/>
      </p:ext>
    </p:extLst>
  </p:cSld>
  <p:clrMapOvr>
    <a:masterClrMapping/>
  </p:clrMapOvr>
  <p:transition spd="med"/>
  <p:timing>
    <p:tnLst>
      <p:par>
        <p:cT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86973" y="726622"/>
            <a:ext cx="5235345" cy="4188277"/>
          </a:xfrm>
          <a:prstGeom prst="rect">
            <a:avLst/>
          </a:prstGeom>
        </p:spPr>
      </p:pic>
    </p:spTree>
    <p:extLst>
      <p:ext uri="{BB962C8B-B14F-4D97-AF65-F5344CB8AC3E}">
        <p14:creationId xmlns:p14="http://schemas.microsoft.com/office/powerpoint/2010/main" val="1347615672"/>
      </p:ext>
    </p:extLst>
  </p:cSld>
  <p:clrMapOvr>
    <a:masterClrMapping/>
  </p:clrMapOvr>
  <p:transition spd="med"/>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Users\vincent\autogallery\polina\page_files\508065510_73fc371bc9_226_508065510.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1314450" y="1461888"/>
            <a:ext cx="2171700" cy="1628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600201" y="659498"/>
            <a:ext cx="6334798" cy="3908670"/>
            <a:chOff x="1600201" y="659498"/>
            <a:chExt cx="6334798" cy="3908670"/>
          </a:xfrm>
        </p:grpSpPr>
        <p:cxnSp>
          <p:nvCxnSpPr>
            <p:cNvPr id="5" name="Straight Arrow Connector 4"/>
            <p:cNvCxnSpPr/>
            <p:nvPr/>
          </p:nvCxnSpPr>
          <p:spPr>
            <a:xfrm flipH="1">
              <a:off x="3197928" y="3805038"/>
              <a:ext cx="74542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00201" y="3605226"/>
              <a:ext cx="1707519" cy="323165"/>
            </a:xfrm>
            <a:prstGeom prst="rect">
              <a:avLst/>
            </a:prstGeom>
            <a:noFill/>
          </p:spPr>
          <p:txBody>
            <a:bodyPr wrap="none" rtlCol="0">
              <a:spAutoFit/>
            </a:bodyPr>
            <a:lstStyle/>
            <a:p>
              <a:r>
                <a:rPr lang="en-US" sz="1500" b="1" dirty="0"/>
                <a:t>Transfer Caption(s)</a:t>
              </a:r>
            </a:p>
          </p:txBody>
        </p:sp>
        <p:grpSp>
          <p:nvGrpSpPr>
            <p:cNvPr id="7" name="Group 6"/>
            <p:cNvGrpSpPr/>
            <p:nvPr/>
          </p:nvGrpSpPr>
          <p:grpSpPr>
            <a:xfrm>
              <a:off x="3497480" y="659498"/>
              <a:ext cx="1989648" cy="859484"/>
              <a:chOff x="3139314" y="794266"/>
              <a:chExt cx="2652869" cy="1145978"/>
            </a:xfrm>
          </p:grpSpPr>
          <p:sp>
            <p:nvSpPr>
              <p:cNvPr id="8" name="Flowchart: Magnetic Disk 25"/>
              <p:cNvSpPr/>
              <p:nvPr/>
            </p:nvSpPr>
            <p:spPr>
              <a:xfrm>
                <a:off x="4032008" y="794266"/>
                <a:ext cx="685800" cy="707243"/>
              </a:xfrm>
              <a:prstGeom prst="flowChartMagneticDisk">
                <a:avLst/>
              </a:prstGeom>
              <a:solidFill>
                <a:srgbClr val="E9EDF4"/>
              </a:solidFill>
              <a:ln>
                <a:solidFill>
                  <a:srgbClr val="7E94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139314" y="1447802"/>
                <a:ext cx="2652869" cy="492442"/>
              </a:xfrm>
              <a:prstGeom prst="rect">
                <a:avLst/>
              </a:prstGeom>
              <a:noFill/>
            </p:spPr>
            <p:txBody>
              <a:bodyPr wrap="none" rtlCol="0">
                <a:spAutoFit/>
              </a:bodyPr>
              <a:lstStyle/>
              <a:p>
                <a:pPr algn="ctr"/>
                <a:r>
                  <a:rPr lang="en-US" dirty="0" smtClean="0">
                    <a:solidFill>
                      <a:srgbClr val="0070C0"/>
                    </a:solidFill>
                  </a:rPr>
                  <a:t>Millions of samples</a:t>
                </a:r>
              </a:p>
            </p:txBody>
          </p:sp>
        </p:grpSp>
        <p:grpSp>
          <p:nvGrpSpPr>
            <p:cNvPr id="10" name="Group 9"/>
            <p:cNvGrpSpPr/>
            <p:nvPr/>
          </p:nvGrpSpPr>
          <p:grpSpPr>
            <a:xfrm>
              <a:off x="2228851" y="661207"/>
              <a:ext cx="5706148" cy="3906961"/>
              <a:chOff x="1447800" y="782368"/>
              <a:chExt cx="7608198" cy="5891395"/>
            </a:xfrm>
          </p:grpSpPr>
          <p:cxnSp>
            <p:nvCxnSpPr>
              <p:cNvPr id="11" name="Elbow Connector 10"/>
              <p:cNvCxnSpPr>
                <a:endCxn id="28" idx="2"/>
              </p:cNvCxnSpPr>
              <p:nvPr/>
            </p:nvCxnSpPr>
            <p:spPr>
              <a:xfrm flipV="1">
                <a:off x="1447800" y="1147888"/>
                <a:ext cx="2584208" cy="722953"/>
              </a:xfrm>
              <a:prstGeom prst="bentConnector3">
                <a:avLst>
                  <a:gd name="adj1" fmla="val 24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733800" y="2286000"/>
                <a:ext cx="5105399" cy="4270625"/>
              </a:xfrm>
              <a:prstGeom prst="rect">
                <a:avLst/>
              </a:prstGeom>
              <a:solidFill>
                <a:srgbClr val="F4F6FA">
                  <a:alpha val="22000"/>
                </a:srgbClr>
              </a:solidFill>
              <a:ln>
                <a:solidFill>
                  <a:srgbClr val="E9ED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http://dsl1.cewit.stonybrook.edu/~vicente/images_all/images_small/4733923689_2049f1154f_1331_473392368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3967" y="2554570"/>
                <a:ext cx="1527683" cy="114874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886200" y="3666585"/>
                <a:ext cx="1837233" cy="765770"/>
              </a:xfrm>
              <a:prstGeom prst="rect">
                <a:avLst/>
              </a:prstGeom>
            </p:spPr>
            <p:txBody>
              <a:bodyPr wrap="square">
                <a:spAutoFit/>
              </a:bodyPr>
              <a:lstStyle/>
              <a:p>
                <a:r>
                  <a:rPr lang="en-US" sz="900" dirty="0"/>
                  <a:t>Smallest house in </a:t>
                </a:r>
                <a:r>
                  <a:rPr lang="en-US" sz="900" dirty="0" err="1"/>
                  <a:t>paris</a:t>
                </a:r>
                <a:r>
                  <a:rPr lang="en-US" sz="900" dirty="0"/>
                  <a:t> between red (on right) and beige (on left).</a:t>
                </a:r>
              </a:p>
            </p:txBody>
          </p:sp>
          <p:pic>
            <p:nvPicPr>
              <p:cNvPr id="15" name="Picture 14" descr="http://dsl1.cewit.stonybrook.edu/~vicente/images_all/images_small/3220210134_92af56df05_3257_322021013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563365"/>
                <a:ext cx="1524000" cy="113995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623318" y="3703318"/>
                <a:ext cx="1539484" cy="556924"/>
              </a:xfrm>
              <a:prstGeom prst="rect">
                <a:avLst/>
              </a:prstGeom>
            </p:spPr>
            <p:txBody>
              <a:bodyPr wrap="square">
                <a:spAutoFit/>
              </a:bodyPr>
              <a:lstStyle/>
              <a:p>
                <a:r>
                  <a:rPr lang="en-US" sz="900" dirty="0"/>
                  <a:t>Bridge to temple in </a:t>
                </a:r>
                <a:r>
                  <a:rPr lang="en-US" sz="900" dirty="0" err="1"/>
                  <a:t>Hoan</a:t>
                </a:r>
                <a:r>
                  <a:rPr lang="en-US" sz="900" dirty="0"/>
                  <a:t> </a:t>
                </a:r>
                <a:r>
                  <a:rPr lang="en-US" sz="900" dirty="0" err="1"/>
                  <a:t>Kiem</a:t>
                </a:r>
                <a:r>
                  <a:rPr lang="en-US" sz="900" dirty="0"/>
                  <a:t> lake.</a:t>
                </a:r>
              </a:p>
            </p:txBody>
          </p:sp>
          <p:pic>
            <p:nvPicPr>
              <p:cNvPr id="17" name="Picture 16" descr="http://dsl1.cewit.stonybrook.edu/~vicente/images_all/images_small/230726268_ace7f16f99_90_23072626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20035" y="4412310"/>
                <a:ext cx="1062049" cy="103124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999144" y="5537532"/>
                <a:ext cx="1492020" cy="974617"/>
              </a:xfrm>
              <a:prstGeom prst="rect">
                <a:avLst/>
              </a:prstGeom>
            </p:spPr>
            <p:txBody>
              <a:bodyPr wrap="square">
                <a:spAutoFit/>
              </a:bodyPr>
              <a:lstStyle/>
              <a:p>
                <a:r>
                  <a:rPr lang="en-US" sz="900" dirty="0"/>
                  <a:t>The water is clear enough to see fish swimming around in it.</a:t>
                </a:r>
              </a:p>
            </p:txBody>
          </p:sp>
          <p:pic>
            <p:nvPicPr>
              <p:cNvPr id="19" name="Picture 18" descr="http://dsl1.cewit.stonybrook.edu/~vicente/images_all/images_small/484975855_ba5e663297_189_4849758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1846"/>
              <a:stretch/>
            </p:blipFill>
            <p:spPr bwMode="auto">
              <a:xfrm>
                <a:off x="5562601" y="4312917"/>
                <a:ext cx="1524000" cy="115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http://dsl1.cewit.stonybrook.edu/~vicente/images_all/images_small/3891124898_8ea52c45c5_2472_3891124898.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2800" y="2563366"/>
                <a:ext cx="1471613" cy="110371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7162802" y="3603199"/>
                <a:ext cx="1471612" cy="765770"/>
              </a:xfrm>
              <a:prstGeom prst="rect">
                <a:avLst/>
              </a:prstGeom>
            </p:spPr>
            <p:txBody>
              <a:bodyPr wrap="square">
                <a:spAutoFit/>
              </a:bodyPr>
              <a:lstStyle/>
              <a:p>
                <a:r>
                  <a:rPr lang="en-US" sz="900" dirty="0"/>
                  <a:t>A walk around the lake near our house with Abby.</a:t>
                </a:r>
              </a:p>
            </p:txBody>
          </p:sp>
          <p:sp>
            <p:nvSpPr>
              <p:cNvPr id="22" name="Rectangle 21"/>
              <p:cNvSpPr/>
              <p:nvPr/>
            </p:nvSpPr>
            <p:spPr>
              <a:xfrm>
                <a:off x="5562602" y="5455917"/>
                <a:ext cx="1523999" cy="556924"/>
              </a:xfrm>
              <a:prstGeom prst="rect">
                <a:avLst/>
              </a:prstGeom>
            </p:spPr>
            <p:txBody>
              <a:bodyPr wrap="square">
                <a:spAutoFit/>
              </a:bodyPr>
              <a:lstStyle/>
              <a:p>
                <a:r>
                  <a:rPr lang="en-US" sz="900" dirty="0"/>
                  <a:t>Hangzhou bridge in West lake.</a:t>
                </a:r>
              </a:p>
            </p:txBody>
          </p:sp>
          <p:pic>
            <p:nvPicPr>
              <p:cNvPr id="23" name="Picture 22" descr="http://dsl1.cewit.stonybrook.edu/~vicente/images_all/images_small/340282720_99a8cfd862_137_34028272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2800" y="4312917"/>
                <a:ext cx="1471614" cy="110371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7158038" y="5416628"/>
                <a:ext cx="1476377" cy="556924"/>
              </a:xfrm>
              <a:prstGeom prst="rect">
                <a:avLst/>
              </a:prstGeom>
            </p:spPr>
            <p:txBody>
              <a:bodyPr wrap="square">
                <a:spAutoFit/>
              </a:bodyPr>
              <a:lstStyle/>
              <a:p>
                <a:r>
                  <a:rPr lang="en-US" sz="900" dirty="0"/>
                  <a:t>The </a:t>
                </a:r>
                <a:r>
                  <a:rPr lang="en-US" sz="900" dirty="0" err="1"/>
                  <a:t>daintree</a:t>
                </a:r>
                <a:r>
                  <a:rPr lang="en-US" sz="900" dirty="0"/>
                  <a:t> river by boat.</a:t>
                </a:r>
              </a:p>
            </p:txBody>
          </p:sp>
          <p:sp>
            <p:nvSpPr>
              <p:cNvPr id="25" name="TextBox 24"/>
              <p:cNvSpPr txBox="1"/>
              <p:nvPr/>
            </p:nvSpPr>
            <p:spPr>
              <a:xfrm>
                <a:off x="5984088" y="5768762"/>
                <a:ext cx="932307" cy="905001"/>
              </a:xfrm>
              <a:prstGeom prst="rect">
                <a:avLst/>
              </a:prstGeom>
              <a:noFill/>
            </p:spPr>
            <p:txBody>
              <a:bodyPr wrap="none" rtlCol="0">
                <a:spAutoFit/>
              </a:bodyPr>
              <a:lstStyle/>
              <a:p>
                <a:r>
                  <a:rPr lang="en-US" sz="3300" dirty="0"/>
                  <a:t>. . .</a:t>
                </a:r>
              </a:p>
            </p:txBody>
          </p:sp>
          <p:cxnSp>
            <p:nvCxnSpPr>
              <p:cNvPr id="26" name="Elbow Connector 25"/>
              <p:cNvCxnSpPr>
                <a:stCxn id="28" idx="4"/>
              </p:cNvCxnSpPr>
              <p:nvPr/>
            </p:nvCxnSpPr>
            <p:spPr>
              <a:xfrm>
                <a:off x="4717808" y="1147888"/>
                <a:ext cx="1568692" cy="113811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428783" y="782368"/>
                <a:ext cx="2627215" cy="1183463"/>
              </a:xfrm>
              <a:prstGeom prst="rect">
                <a:avLst/>
              </a:prstGeom>
              <a:noFill/>
            </p:spPr>
            <p:txBody>
              <a:bodyPr wrap="none" rtlCol="0">
                <a:spAutoFit/>
              </a:bodyPr>
              <a:lstStyle/>
              <a:p>
                <a:r>
                  <a:rPr lang="en-US" sz="1500" dirty="0"/>
                  <a:t>Matching using Global </a:t>
                </a:r>
                <a:br>
                  <a:rPr lang="en-US" sz="1500" dirty="0"/>
                </a:br>
                <a:r>
                  <a:rPr lang="en-US" sz="1500" dirty="0"/>
                  <a:t>Image Features</a:t>
                </a:r>
                <a:br>
                  <a:rPr lang="en-US" sz="1500" dirty="0"/>
                </a:br>
                <a:r>
                  <a:rPr lang="en-US" sz="1500" dirty="0"/>
                  <a:t>(GIST + Color)</a:t>
                </a:r>
              </a:p>
            </p:txBody>
          </p:sp>
        </p:grpSp>
      </p:grpSp>
      <p:sp>
        <p:nvSpPr>
          <p:cNvPr id="28" name="Rectangle 27"/>
          <p:cNvSpPr/>
          <p:nvPr/>
        </p:nvSpPr>
        <p:spPr>
          <a:xfrm>
            <a:off x="1428750" y="3936652"/>
            <a:ext cx="2129304" cy="784830"/>
          </a:xfrm>
          <a:prstGeom prst="rect">
            <a:avLst/>
          </a:prstGeom>
        </p:spPr>
        <p:txBody>
          <a:bodyPr wrap="square">
            <a:spAutoFit/>
          </a:bodyPr>
          <a:lstStyle/>
          <a:p>
            <a:r>
              <a:rPr lang="en-US" sz="1500" dirty="0"/>
              <a:t>e.g. “The water is clear enough to see fish swimming around in it.”</a:t>
            </a:r>
          </a:p>
        </p:txBody>
      </p:sp>
      <p:sp>
        <p:nvSpPr>
          <p:cNvPr id="30" name="Text Placeholder 29"/>
          <p:cNvSpPr>
            <a:spLocks noGrp="1"/>
          </p:cNvSpPr>
          <p:nvPr>
            <p:ph type="body" sz="quarter" idx="10"/>
          </p:nvPr>
        </p:nvSpPr>
        <p:spPr/>
        <p:txBody>
          <a:bodyPr/>
          <a:lstStyle/>
          <a:p>
            <a:r>
              <a:rPr lang="en-US" dirty="0" smtClean="0"/>
              <a:t>Im2Text</a:t>
            </a:r>
            <a:endParaRPr lang="en-US" dirty="0"/>
          </a:p>
        </p:txBody>
      </p:sp>
    </p:spTree>
    <p:extLst>
      <p:ext uri="{BB962C8B-B14F-4D97-AF65-F5344CB8AC3E}">
        <p14:creationId xmlns:p14="http://schemas.microsoft.com/office/powerpoint/2010/main" val="13827595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55323" y="579663"/>
            <a:ext cx="5459866" cy="4367893"/>
          </a:xfrm>
          <a:prstGeom prst="rect">
            <a:avLst/>
          </a:prstGeom>
        </p:spPr>
      </p:pic>
    </p:spTree>
    <p:extLst>
      <p:ext uri="{BB962C8B-B14F-4D97-AF65-F5344CB8AC3E}">
        <p14:creationId xmlns:p14="http://schemas.microsoft.com/office/powerpoint/2010/main" val="1427612694"/>
      </p:ext>
    </p:extLst>
  </p:cSld>
  <p:clrMapOvr>
    <a:masterClrMapping/>
  </p:clrMapOvr>
  <p:transition spd="med"/>
  <p:timing>
    <p:tnLst>
      <p:par>
        <p:cT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Challenges in Natural Language Understanding:</a:t>
            </a:r>
            <a:br>
              <a:rPr lang="en-US" sz="3200" dirty="0" smtClean="0">
                <a:solidFill>
                  <a:srgbClr val="215380"/>
                </a:solidFill>
              </a:rPr>
            </a:br>
            <a:r>
              <a:rPr lang="en-US" sz="3200" dirty="0" smtClean="0">
                <a:solidFill>
                  <a:srgbClr val="215380"/>
                </a:solidFill>
              </a:rPr>
              <a:t>Another Example</a:t>
            </a:r>
            <a:endParaRPr sz="3200" dirty="0">
              <a:solidFill>
                <a:srgbClr val="215380"/>
              </a:solidFill>
            </a:endParaRPr>
          </a:p>
        </p:txBody>
      </p:sp>
      <p:sp>
        <p:nvSpPr>
          <p:cNvPr id="4" name="Rectangle 3"/>
          <p:cNvSpPr/>
          <p:nvPr/>
        </p:nvSpPr>
        <p:spPr>
          <a:xfrm>
            <a:off x="3086099" y="1198326"/>
            <a:ext cx="5355771" cy="3754874"/>
          </a:xfrm>
          <a:prstGeom prst="rect">
            <a:avLst/>
          </a:prstGeom>
        </p:spPr>
        <p:txBody>
          <a:bodyPr wrap="square">
            <a:spAutoFit/>
          </a:bodyPr>
          <a:lstStyle/>
          <a:p>
            <a:r>
              <a:rPr lang="en-US" sz="1400" dirty="0"/>
              <a:t>53‡‡†305))6*;4826)4‡.)4‡);806*;48†8 </a:t>
            </a:r>
            <a:r>
              <a:rPr lang="en-US" sz="1400" dirty="0" err="1"/>
              <a:t>agoodglassinthebishopshostelinthede</a:t>
            </a:r>
            <a:r>
              <a:rPr lang="en-US" sz="1400" dirty="0"/>
              <a:t> </a:t>
            </a:r>
            <a:r>
              <a:rPr lang="en-US" sz="1400" dirty="0" smtClean="0"/>
              <a:t/>
            </a:r>
            <a:br>
              <a:rPr lang="en-US" sz="1400" dirty="0" smtClean="0"/>
            </a:br>
            <a:r>
              <a:rPr lang="en-US" sz="1400" dirty="0" smtClean="0"/>
              <a:t/>
            </a:r>
            <a:br>
              <a:rPr lang="en-US" sz="1400" dirty="0" smtClean="0"/>
            </a:br>
            <a:r>
              <a:rPr lang="en-US" sz="1400" dirty="0" smtClean="0"/>
              <a:t>¶</a:t>
            </a:r>
            <a:r>
              <a:rPr lang="en-US" sz="1400" dirty="0"/>
              <a:t>60))85;;]8*;:‡*8†83(88)5*†;46(;88*96 </a:t>
            </a:r>
            <a:r>
              <a:rPr lang="en-US" sz="1400" dirty="0" err="1" smtClean="0"/>
              <a:t>vilsseattwentyonedegreesandthirteenmi</a:t>
            </a:r>
            <a:r>
              <a:rPr lang="en-US" sz="1400" dirty="0" smtClean="0"/>
              <a:t/>
            </a:r>
            <a:br>
              <a:rPr lang="en-US" sz="1400" dirty="0" smtClean="0"/>
            </a:br>
            <a:r>
              <a:rPr lang="en-US" sz="1400" dirty="0" smtClean="0"/>
              <a:t/>
            </a:r>
            <a:br>
              <a:rPr lang="en-US" sz="1400" dirty="0" smtClean="0"/>
            </a:br>
            <a:r>
              <a:rPr lang="en-US" sz="1400" dirty="0" smtClean="0"/>
              <a:t> </a:t>
            </a:r>
            <a:r>
              <a:rPr lang="en-US" sz="1400" dirty="0"/>
              <a:t>*?;8)*‡(;485);5*†2:*‡(;4956*2(5*—4)8 </a:t>
            </a:r>
            <a:r>
              <a:rPr lang="en-US" sz="1400" dirty="0" err="1" smtClean="0"/>
              <a:t>nutesnortheastandbynorthmainbranchse</a:t>
            </a:r>
            <a:r>
              <a:rPr lang="en-US" sz="1400" dirty="0" smtClean="0"/>
              <a:t/>
            </a:r>
            <a:br>
              <a:rPr lang="en-US" sz="1400" dirty="0" smtClean="0"/>
            </a:br>
            <a:r>
              <a:rPr lang="en-US" sz="1400" dirty="0" smtClean="0"/>
              <a:t/>
            </a:r>
            <a:br>
              <a:rPr lang="en-US" sz="1400" dirty="0" smtClean="0"/>
            </a:br>
            <a:r>
              <a:rPr lang="en-US" sz="1400" dirty="0" smtClean="0"/>
              <a:t> </a:t>
            </a:r>
            <a:r>
              <a:rPr lang="en-US" sz="1400" dirty="0"/>
              <a:t>¶8*;4069285);)6†8)4‡‡;1(‡9;48081;8:8‡ </a:t>
            </a:r>
            <a:r>
              <a:rPr lang="en-US" sz="1400" dirty="0" err="1"/>
              <a:t>venthlimbeastsideshootfromthelefteyeo</a:t>
            </a:r>
            <a:r>
              <a:rPr lang="en-US" sz="1400" dirty="0"/>
              <a:t> </a:t>
            </a:r>
            <a:r>
              <a:rPr lang="en-US" sz="1400" dirty="0" smtClean="0"/>
              <a:t/>
            </a:r>
            <a:br>
              <a:rPr lang="en-US" sz="1400" dirty="0" smtClean="0"/>
            </a:br>
            <a:r>
              <a:rPr lang="en-US" sz="1400" dirty="0" smtClean="0"/>
              <a:t/>
            </a:r>
            <a:br>
              <a:rPr lang="en-US" sz="1400" dirty="0" smtClean="0"/>
            </a:br>
            <a:r>
              <a:rPr lang="en-US" sz="1400" dirty="0" smtClean="0"/>
              <a:t>1;48†85;4)485†528806*81</a:t>
            </a:r>
            <a:r>
              <a:rPr lang="en-US" sz="1400" dirty="0"/>
              <a:t>(‡9;48;(88;4 </a:t>
            </a:r>
            <a:r>
              <a:rPr lang="en-US" sz="1400" dirty="0" err="1"/>
              <a:t>fthedeathsheadabeelinefromthetreeth</a:t>
            </a:r>
            <a:r>
              <a:rPr lang="en-US" sz="1400" dirty="0"/>
              <a:t> </a:t>
            </a:r>
            <a:r>
              <a:rPr lang="en-US" sz="1400" dirty="0" smtClean="0"/>
              <a:t/>
            </a:r>
            <a:br>
              <a:rPr lang="en-US" sz="1400" dirty="0" smtClean="0"/>
            </a:br>
            <a:r>
              <a:rPr lang="en-US" sz="1400" dirty="0" smtClean="0"/>
              <a:t/>
            </a:r>
            <a:br>
              <a:rPr lang="en-US" sz="1400" dirty="0" smtClean="0"/>
            </a:br>
            <a:r>
              <a:rPr lang="en-US" sz="1400" dirty="0" smtClean="0"/>
              <a:t>(‡?</a:t>
            </a:r>
            <a:r>
              <a:rPr lang="en-US" sz="1400" dirty="0"/>
              <a:t>34;48)4‡;161;:188;‡?; </a:t>
            </a:r>
            <a:r>
              <a:rPr lang="en-US" sz="1400" dirty="0" smtClean="0"/>
              <a:t/>
            </a:r>
            <a:br>
              <a:rPr lang="en-US" sz="1400" dirty="0" smtClean="0"/>
            </a:br>
            <a:r>
              <a:rPr lang="en-US" sz="1400" dirty="0" err="1" smtClean="0"/>
              <a:t>roughtheshotfiftyfeetout</a:t>
            </a:r>
            <a:endParaRPr lang="en-US" sz="1400" dirty="0"/>
          </a:p>
        </p:txBody>
      </p:sp>
    </p:spTree>
    <p:extLst>
      <p:ext uri="{BB962C8B-B14F-4D97-AF65-F5344CB8AC3E}">
        <p14:creationId xmlns:p14="http://schemas.microsoft.com/office/powerpoint/2010/main" val="608999824"/>
      </p:ext>
    </p:extLst>
  </p:cSld>
  <p:clrMapOvr>
    <a:masterClrMapping/>
  </p:clrMapOvr>
  <p:transition spd="med"/>
  <p:timing>
    <p:tnLst>
      <p:par>
        <p:cTn id="1" dur="indefinite" restart="never" fill="hold"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Challenges in Natural Language Understanding:</a:t>
            </a:r>
            <a:br>
              <a:rPr lang="en-US" sz="3200" dirty="0" smtClean="0">
                <a:solidFill>
                  <a:srgbClr val="215380"/>
                </a:solidFill>
              </a:rPr>
            </a:br>
            <a:r>
              <a:rPr lang="en-US" sz="3200" dirty="0" smtClean="0">
                <a:solidFill>
                  <a:srgbClr val="215380"/>
                </a:solidFill>
              </a:rPr>
              <a:t>Another Example</a:t>
            </a:r>
            <a:endParaRPr sz="3200" dirty="0">
              <a:solidFill>
                <a:srgbClr val="215380"/>
              </a:solidFill>
            </a:endParaRPr>
          </a:p>
        </p:txBody>
      </p:sp>
      <p:sp>
        <p:nvSpPr>
          <p:cNvPr id="2" name="Rectangle 1"/>
          <p:cNvSpPr/>
          <p:nvPr/>
        </p:nvSpPr>
        <p:spPr>
          <a:xfrm>
            <a:off x="2286000" y="1548217"/>
            <a:ext cx="4572000" cy="2308324"/>
          </a:xfrm>
          <a:prstGeom prst="rect">
            <a:avLst/>
          </a:prstGeom>
        </p:spPr>
        <p:txBody>
          <a:bodyPr>
            <a:spAutoFit/>
          </a:bodyPr>
          <a:lstStyle/>
          <a:p>
            <a:r>
              <a:rPr lang="en-US" dirty="0">
                <a:solidFill>
                  <a:schemeClr val="tx1"/>
                </a:solidFill>
                <a:latin typeface="Arial" charset="0"/>
              </a:rPr>
              <a:t>A good glass in the bishop's hostel in the devil's seat</a:t>
            </a:r>
            <a:r>
              <a:rPr lang="en-US" dirty="0">
                <a:solidFill>
                  <a:schemeClr val="tx1"/>
                </a:solidFill>
              </a:rPr>
              <a:t/>
            </a:r>
            <a:br>
              <a:rPr lang="en-US" dirty="0">
                <a:solidFill>
                  <a:schemeClr val="tx1"/>
                </a:solidFill>
              </a:rPr>
            </a:br>
            <a:r>
              <a:rPr lang="en-US" dirty="0">
                <a:solidFill>
                  <a:schemeClr val="tx1"/>
                </a:solidFill>
                <a:latin typeface="Arial" charset="0"/>
              </a:rPr>
              <a:t>twenty-one degrees and thirteen minutes northeast and by north</a:t>
            </a:r>
            <a:r>
              <a:rPr lang="en-US" dirty="0">
                <a:solidFill>
                  <a:schemeClr val="tx1"/>
                </a:solidFill>
              </a:rPr>
              <a:t/>
            </a:r>
            <a:br>
              <a:rPr lang="en-US" dirty="0">
                <a:solidFill>
                  <a:schemeClr val="tx1"/>
                </a:solidFill>
              </a:rPr>
            </a:br>
            <a:r>
              <a:rPr lang="en-US" dirty="0">
                <a:solidFill>
                  <a:schemeClr val="tx1"/>
                </a:solidFill>
                <a:latin typeface="Arial" charset="0"/>
              </a:rPr>
              <a:t>main branch seventh limb east side</a:t>
            </a:r>
            <a:r>
              <a:rPr lang="en-US" dirty="0">
                <a:solidFill>
                  <a:schemeClr val="tx1"/>
                </a:solidFill>
              </a:rPr>
              <a:t/>
            </a:r>
            <a:br>
              <a:rPr lang="en-US" dirty="0">
                <a:solidFill>
                  <a:schemeClr val="tx1"/>
                </a:solidFill>
              </a:rPr>
            </a:br>
            <a:r>
              <a:rPr lang="en-US" dirty="0">
                <a:solidFill>
                  <a:schemeClr val="tx1"/>
                </a:solidFill>
                <a:latin typeface="Arial" charset="0"/>
              </a:rPr>
              <a:t>shoot from the left eye of the death's-head</a:t>
            </a:r>
            <a:r>
              <a:rPr lang="en-US" dirty="0">
                <a:solidFill>
                  <a:schemeClr val="tx1"/>
                </a:solidFill>
              </a:rPr>
              <a:t/>
            </a:r>
            <a:br>
              <a:rPr lang="en-US" dirty="0">
                <a:solidFill>
                  <a:schemeClr val="tx1"/>
                </a:solidFill>
              </a:rPr>
            </a:br>
            <a:r>
              <a:rPr lang="en-US" dirty="0">
                <a:solidFill>
                  <a:schemeClr val="tx1"/>
                </a:solidFill>
                <a:latin typeface="Arial" charset="0"/>
              </a:rPr>
              <a:t>a bee line from the tree through the shot fifty feet out.</a:t>
            </a:r>
            <a:endParaRPr lang="en-US" dirty="0">
              <a:solidFill>
                <a:schemeClr val="tx1"/>
              </a:solidFill>
            </a:endParaRPr>
          </a:p>
        </p:txBody>
      </p:sp>
    </p:spTree>
    <p:extLst>
      <p:ext uri="{BB962C8B-B14F-4D97-AF65-F5344CB8AC3E}">
        <p14:creationId xmlns:p14="http://schemas.microsoft.com/office/powerpoint/2010/main" val="2039578466"/>
      </p:ext>
    </p:extLst>
  </p:cSld>
  <p:clrMapOvr>
    <a:masterClrMapping/>
  </p:clrMapOvr>
  <p:transition spd="med"/>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04902" y="375557"/>
            <a:ext cx="2292858" cy="3371850"/>
          </a:xfrm>
          <a:prstGeom prst="rect">
            <a:avLst/>
          </a:prstGeom>
        </p:spPr>
      </p:pic>
      <p:sp>
        <p:nvSpPr>
          <p:cNvPr id="4" name="TextBox 3"/>
          <p:cNvSpPr txBox="1"/>
          <p:nvPr/>
        </p:nvSpPr>
        <p:spPr>
          <a:xfrm>
            <a:off x="2849336" y="3967843"/>
            <a:ext cx="3363421" cy="923330"/>
          </a:xfrm>
          <a:prstGeom prst="rect">
            <a:avLst/>
          </a:prstGeom>
          <a:noFill/>
        </p:spPr>
        <p:txBody>
          <a:bodyPr wrap="none" rtlCol="0">
            <a:spAutoFit/>
          </a:bodyPr>
          <a:lstStyle/>
          <a:p>
            <a:pPr algn="ctr"/>
            <a:r>
              <a:rPr lang="en-US" dirty="0" smtClean="0"/>
              <a:t>The Gold-Bug </a:t>
            </a:r>
            <a:br>
              <a:rPr lang="en-US" dirty="0" smtClean="0"/>
            </a:br>
            <a:r>
              <a:rPr lang="en-US" dirty="0" smtClean="0"/>
              <a:t>Short story by Edgar Allan Poe,</a:t>
            </a:r>
          </a:p>
          <a:p>
            <a:pPr algn="ctr"/>
            <a:r>
              <a:rPr lang="en-US" dirty="0" smtClean="0"/>
              <a:t>novelist and famous UVA dropout</a:t>
            </a:r>
            <a:endParaRPr lang="en-US" dirty="0"/>
          </a:p>
        </p:txBody>
      </p:sp>
    </p:spTree>
    <p:extLst>
      <p:ext uri="{BB962C8B-B14F-4D97-AF65-F5344CB8AC3E}">
        <p14:creationId xmlns:p14="http://schemas.microsoft.com/office/powerpoint/2010/main" val="370012162"/>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Vision + Language</a:t>
            </a:r>
            <a:endParaRPr sz="3200" dirty="0">
              <a:solidFill>
                <a:srgbClr val="215380"/>
              </a:solidFill>
            </a:endParaRPr>
          </a:p>
        </p:txBody>
      </p:sp>
      <p:sp>
        <p:nvSpPr>
          <p:cNvPr id="3" name="TextBox 2"/>
          <p:cNvSpPr txBox="1"/>
          <p:nvPr/>
        </p:nvSpPr>
        <p:spPr>
          <a:xfrm>
            <a:off x="2186609" y="4558748"/>
            <a:ext cx="4960012" cy="369332"/>
          </a:xfrm>
          <a:prstGeom prst="rect">
            <a:avLst/>
          </a:prstGeom>
          <a:noFill/>
        </p:spPr>
        <p:txBody>
          <a:bodyPr wrap="none" rtlCol="0">
            <a:spAutoFit/>
          </a:bodyPr>
          <a:lstStyle/>
          <a:p>
            <a:r>
              <a:rPr lang="en-US" dirty="0" smtClean="0"/>
              <a:t>Knowledge from Images and Text: Chen et al. 2013</a:t>
            </a:r>
            <a:endParaRPr lang="en-US" dirty="0"/>
          </a:p>
        </p:txBody>
      </p:sp>
      <p:pic>
        <p:nvPicPr>
          <p:cNvPr id="4" name="Picture 3"/>
          <p:cNvPicPr>
            <a:picLocks noChangeAspect="1"/>
          </p:cNvPicPr>
          <p:nvPr/>
        </p:nvPicPr>
        <p:blipFill>
          <a:blip r:embed="rId2"/>
          <a:stretch>
            <a:fillRect/>
          </a:stretch>
        </p:blipFill>
        <p:spPr>
          <a:xfrm>
            <a:off x="646769" y="974035"/>
            <a:ext cx="7649091" cy="3164538"/>
          </a:xfrm>
          <a:prstGeom prst="rect">
            <a:avLst/>
          </a:prstGeom>
        </p:spPr>
      </p:pic>
    </p:spTree>
    <p:extLst>
      <p:ext uri="{BB962C8B-B14F-4D97-AF65-F5344CB8AC3E}">
        <p14:creationId xmlns:p14="http://schemas.microsoft.com/office/powerpoint/2010/main" val="1317844573"/>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Vision + Language</a:t>
            </a:r>
            <a:endParaRPr sz="3200" dirty="0">
              <a:solidFill>
                <a:srgbClr val="215380"/>
              </a:solidFill>
            </a:endParaRPr>
          </a:p>
        </p:txBody>
      </p:sp>
      <p:pic>
        <p:nvPicPr>
          <p:cNvPr id="2" name="Picture 1"/>
          <p:cNvPicPr>
            <a:picLocks noChangeAspect="1"/>
          </p:cNvPicPr>
          <p:nvPr/>
        </p:nvPicPr>
        <p:blipFill>
          <a:blip r:embed="rId2"/>
          <a:stretch>
            <a:fillRect/>
          </a:stretch>
        </p:blipFill>
        <p:spPr>
          <a:xfrm>
            <a:off x="979068" y="1239078"/>
            <a:ext cx="6712077" cy="2849712"/>
          </a:xfrm>
          <a:prstGeom prst="rect">
            <a:avLst/>
          </a:prstGeom>
        </p:spPr>
      </p:pic>
      <p:sp>
        <p:nvSpPr>
          <p:cNvPr id="3" name="TextBox 2"/>
          <p:cNvSpPr txBox="1"/>
          <p:nvPr/>
        </p:nvSpPr>
        <p:spPr>
          <a:xfrm>
            <a:off x="2266548" y="3984163"/>
            <a:ext cx="3849131" cy="369332"/>
          </a:xfrm>
          <a:prstGeom prst="rect">
            <a:avLst/>
          </a:prstGeom>
          <a:noFill/>
        </p:spPr>
        <p:txBody>
          <a:bodyPr wrap="none" rtlCol="0">
            <a:spAutoFit/>
          </a:bodyPr>
          <a:lstStyle/>
          <a:p>
            <a:r>
              <a:rPr lang="en-US" dirty="0" smtClean="0"/>
              <a:t>Caption Generation: </a:t>
            </a:r>
            <a:r>
              <a:rPr lang="en-US" dirty="0" err="1" smtClean="0"/>
              <a:t>Vinyals</a:t>
            </a:r>
            <a:r>
              <a:rPr lang="en-US" dirty="0" smtClean="0"/>
              <a:t> et al. 2015</a:t>
            </a:r>
            <a:endParaRPr lang="en-US" dirty="0"/>
          </a:p>
        </p:txBody>
      </p:sp>
      <p:sp>
        <p:nvSpPr>
          <p:cNvPr id="5" name="TextBox 4"/>
          <p:cNvSpPr txBox="1"/>
          <p:nvPr/>
        </p:nvSpPr>
        <p:spPr>
          <a:xfrm>
            <a:off x="755010" y="4353495"/>
            <a:ext cx="7952762" cy="646331"/>
          </a:xfrm>
          <a:prstGeom prst="rect">
            <a:avLst/>
          </a:prstGeom>
          <a:noFill/>
        </p:spPr>
        <p:txBody>
          <a:bodyPr wrap="square" rtlCol="0">
            <a:spAutoFit/>
          </a:bodyPr>
          <a:lstStyle/>
          <a:p>
            <a:r>
              <a:rPr lang="en-US" dirty="0" smtClean="0"/>
              <a:t>Before </a:t>
            </a:r>
            <a:r>
              <a:rPr lang="en-US" smtClean="0"/>
              <a:t>deep learning became </a:t>
            </a:r>
            <a:r>
              <a:rPr lang="en-US" dirty="0" smtClean="0"/>
              <a:t>mainstream: Many of my own previous work with my advisor, Ali </a:t>
            </a:r>
            <a:r>
              <a:rPr lang="en-US" dirty="0" err="1" smtClean="0"/>
              <a:t>Farhadi</a:t>
            </a:r>
            <a:r>
              <a:rPr lang="en-US" dirty="0" smtClean="0"/>
              <a:t>, Julia </a:t>
            </a:r>
            <a:r>
              <a:rPr lang="en-US" dirty="0" err="1" smtClean="0"/>
              <a:t>Hockenmaier</a:t>
            </a:r>
            <a:r>
              <a:rPr lang="en-US" dirty="0" smtClean="0"/>
              <a:t>, Mirella </a:t>
            </a:r>
            <a:r>
              <a:rPr lang="en-US" dirty="0" err="1" smtClean="0"/>
              <a:t>Lapata</a:t>
            </a:r>
            <a:r>
              <a:rPr lang="en-US" dirty="0" smtClean="0"/>
              <a:t>, among others</a:t>
            </a:r>
            <a:endParaRPr lang="en-US" dirty="0"/>
          </a:p>
        </p:txBody>
      </p:sp>
    </p:spTree>
    <p:extLst>
      <p:ext uri="{BB962C8B-B14F-4D97-AF65-F5344CB8AC3E}">
        <p14:creationId xmlns:p14="http://schemas.microsoft.com/office/powerpoint/2010/main" val="88923097"/>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Vision + Language</a:t>
            </a:r>
            <a:endParaRPr sz="3200" dirty="0">
              <a:solidFill>
                <a:srgbClr val="215380"/>
              </a:solidFill>
            </a:endParaRPr>
          </a:p>
        </p:txBody>
      </p:sp>
      <p:sp>
        <p:nvSpPr>
          <p:cNvPr id="3" name="TextBox 2"/>
          <p:cNvSpPr txBox="1"/>
          <p:nvPr/>
        </p:nvSpPr>
        <p:spPr>
          <a:xfrm>
            <a:off x="2186609" y="4558748"/>
            <a:ext cx="4612160" cy="369332"/>
          </a:xfrm>
          <a:prstGeom prst="rect">
            <a:avLst/>
          </a:prstGeom>
          <a:noFill/>
        </p:spPr>
        <p:txBody>
          <a:bodyPr wrap="none" rtlCol="0">
            <a:spAutoFit/>
          </a:bodyPr>
          <a:lstStyle/>
          <a:p>
            <a:r>
              <a:rPr lang="en-US" dirty="0" smtClean="0"/>
              <a:t>Visual Question Answering: Agrawal et al. 2015</a:t>
            </a:r>
            <a:endParaRPr lang="en-US" dirty="0"/>
          </a:p>
        </p:txBody>
      </p:sp>
      <p:pic>
        <p:nvPicPr>
          <p:cNvPr id="5" name="Picture 4"/>
          <p:cNvPicPr>
            <a:picLocks noChangeAspect="1"/>
          </p:cNvPicPr>
          <p:nvPr/>
        </p:nvPicPr>
        <p:blipFill>
          <a:blip r:embed="rId2"/>
          <a:stretch>
            <a:fillRect/>
          </a:stretch>
        </p:blipFill>
        <p:spPr>
          <a:xfrm>
            <a:off x="2246243" y="995122"/>
            <a:ext cx="4411731" cy="3432759"/>
          </a:xfrm>
          <a:prstGeom prst="rect">
            <a:avLst/>
          </a:prstGeom>
        </p:spPr>
      </p:pic>
    </p:spTree>
    <p:extLst>
      <p:ext uri="{BB962C8B-B14F-4D97-AF65-F5344CB8AC3E}">
        <p14:creationId xmlns:p14="http://schemas.microsoft.com/office/powerpoint/2010/main" val="543569893"/>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Vision + Language</a:t>
            </a:r>
            <a:endParaRPr sz="3200" dirty="0">
              <a:solidFill>
                <a:srgbClr val="215380"/>
              </a:solidFill>
            </a:endParaRPr>
          </a:p>
        </p:txBody>
      </p:sp>
      <p:sp>
        <p:nvSpPr>
          <p:cNvPr id="3" name="TextBox 2"/>
          <p:cNvSpPr txBox="1"/>
          <p:nvPr/>
        </p:nvSpPr>
        <p:spPr>
          <a:xfrm>
            <a:off x="2835966" y="4565374"/>
            <a:ext cx="3286477" cy="369332"/>
          </a:xfrm>
          <a:prstGeom prst="rect">
            <a:avLst/>
          </a:prstGeom>
          <a:noFill/>
        </p:spPr>
        <p:txBody>
          <a:bodyPr wrap="none" rtlCol="0">
            <a:spAutoFit/>
          </a:bodyPr>
          <a:lstStyle/>
          <a:p>
            <a:r>
              <a:rPr lang="en-US" dirty="0" smtClean="0"/>
              <a:t>Text to Images: Zhang et al. 2016</a:t>
            </a:r>
            <a:endParaRPr lang="en-US" dirty="0"/>
          </a:p>
        </p:txBody>
      </p:sp>
      <p:pic>
        <p:nvPicPr>
          <p:cNvPr id="2" name="Picture 1"/>
          <p:cNvPicPr>
            <a:picLocks noChangeAspect="1"/>
          </p:cNvPicPr>
          <p:nvPr/>
        </p:nvPicPr>
        <p:blipFill>
          <a:blip r:embed="rId2"/>
          <a:stretch>
            <a:fillRect/>
          </a:stretch>
        </p:blipFill>
        <p:spPr>
          <a:xfrm>
            <a:off x="2380422" y="795608"/>
            <a:ext cx="4332354" cy="3763140"/>
          </a:xfrm>
          <a:prstGeom prst="rect">
            <a:avLst/>
          </a:prstGeom>
        </p:spPr>
      </p:pic>
    </p:spTree>
    <p:extLst>
      <p:ext uri="{BB962C8B-B14F-4D97-AF65-F5344CB8AC3E}">
        <p14:creationId xmlns:p14="http://schemas.microsoft.com/office/powerpoint/2010/main" val="1295608698"/>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Vision + Language</a:t>
            </a:r>
            <a:endParaRPr sz="3200" dirty="0">
              <a:solidFill>
                <a:srgbClr val="215380"/>
              </a:solidFill>
            </a:endParaRPr>
          </a:p>
        </p:txBody>
      </p:sp>
      <p:sp>
        <p:nvSpPr>
          <p:cNvPr id="3" name="TextBox 2"/>
          <p:cNvSpPr txBox="1"/>
          <p:nvPr/>
        </p:nvSpPr>
        <p:spPr>
          <a:xfrm>
            <a:off x="2408772" y="4566280"/>
            <a:ext cx="4586512" cy="369332"/>
          </a:xfrm>
          <a:prstGeom prst="rect">
            <a:avLst/>
          </a:prstGeom>
          <a:noFill/>
        </p:spPr>
        <p:txBody>
          <a:bodyPr wrap="none" rtlCol="0">
            <a:spAutoFit/>
          </a:bodyPr>
          <a:lstStyle/>
          <a:p>
            <a:r>
              <a:rPr lang="en-US" dirty="0" smtClean="0"/>
              <a:t>Fun Stuff: Text + Comic Books: </a:t>
            </a:r>
            <a:r>
              <a:rPr lang="en-US" dirty="0" err="1" smtClean="0"/>
              <a:t>Iyyer</a:t>
            </a:r>
            <a:r>
              <a:rPr lang="en-US" dirty="0" smtClean="0"/>
              <a:t> et al. 2016</a:t>
            </a:r>
            <a:endParaRPr lang="en-US" dirty="0"/>
          </a:p>
        </p:txBody>
      </p:sp>
      <p:pic>
        <p:nvPicPr>
          <p:cNvPr id="4" name="Picture 3"/>
          <p:cNvPicPr>
            <a:picLocks noChangeAspect="1"/>
          </p:cNvPicPr>
          <p:nvPr/>
        </p:nvPicPr>
        <p:blipFill>
          <a:blip r:embed="rId2"/>
          <a:stretch>
            <a:fillRect/>
          </a:stretch>
        </p:blipFill>
        <p:spPr>
          <a:xfrm>
            <a:off x="1241570" y="840874"/>
            <a:ext cx="6920917" cy="3510538"/>
          </a:xfrm>
          <a:prstGeom prst="rect">
            <a:avLst/>
          </a:prstGeom>
        </p:spPr>
      </p:pic>
    </p:spTree>
    <p:extLst>
      <p:ext uri="{BB962C8B-B14F-4D97-AF65-F5344CB8AC3E}">
        <p14:creationId xmlns:p14="http://schemas.microsoft.com/office/powerpoint/2010/main" val="198338120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Next Class</a:t>
            </a:r>
            <a:endParaRPr sz="3200" dirty="0">
              <a:solidFill>
                <a:srgbClr val="215380"/>
              </a:solidFill>
            </a:endParaRPr>
          </a:p>
        </p:txBody>
      </p:sp>
      <p:sp>
        <p:nvSpPr>
          <p:cNvPr id="3"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137160" lvl="0" indent="-137160">
              <a:spcBef>
                <a:spcPts val="400"/>
              </a:spcBef>
              <a:buSzPct val="100000"/>
              <a:buFont typeface="Arial"/>
              <a:buChar char="•"/>
            </a:pPr>
            <a:r>
              <a:rPr lang="en-US" sz="2000" dirty="0" smtClean="0">
                <a:latin typeface="+mn-lt"/>
                <a:ea typeface="+mn-ea"/>
                <a:cs typeface="+mn-cs"/>
                <a:sym typeface="Helvetica"/>
              </a:rPr>
              <a:t>More Comprehensive Introduction to Computer Vision and Natural Language Processing.</a:t>
            </a:r>
          </a:p>
          <a:p>
            <a:pPr marL="137160" lvl="0" indent="-137160">
              <a:spcBef>
                <a:spcPts val="400"/>
              </a:spcBef>
              <a:buSzPct val="100000"/>
              <a:buFont typeface="Arial"/>
              <a:buChar char="•"/>
            </a:pPr>
            <a:endParaRPr lang="en-US" sz="2000" dirty="0">
              <a:latin typeface="+mn-lt"/>
              <a:ea typeface="+mn-ea"/>
              <a:cs typeface="+mn-cs"/>
              <a:sym typeface="Helvetica"/>
            </a:endParaRPr>
          </a:p>
          <a:p>
            <a:pPr marL="137160" lvl="0" indent="-137160">
              <a:spcBef>
                <a:spcPts val="400"/>
              </a:spcBef>
              <a:buSzPct val="100000"/>
              <a:buFont typeface="Arial"/>
              <a:buChar char="•"/>
            </a:pPr>
            <a:r>
              <a:rPr lang="en-US" sz="2000" dirty="0" smtClean="0">
                <a:latin typeface="+mn-lt"/>
                <a:ea typeface="+mn-ea"/>
                <a:cs typeface="+mn-cs"/>
                <a:sym typeface="Helvetica"/>
              </a:rPr>
              <a:t>Also, the Image-Text Retrieval Lab is posted on the course website (Due next week) It is not difficult, but it might take a while to install and compute things. Don’t leave things for the last minute.</a:t>
            </a:r>
            <a:br>
              <a:rPr lang="en-US" sz="2000" dirty="0" smtClean="0">
                <a:latin typeface="+mn-lt"/>
                <a:ea typeface="+mn-ea"/>
                <a:cs typeface="+mn-cs"/>
                <a:sym typeface="Helvetica"/>
              </a:rPr>
            </a:br>
            <a:r>
              <a:rPr lang="en-US" sz="2000" dirty="0" smtClean="0">
                <a:latin typeface="+mn-lt"/>
                <a:ea typeface="+mn-ea"/>
                <a:cs typeface="+mn-cs"/>
                <a:sym typeface="Helvetica"/>
              </a:rPr>
              <a:t>    Any code you write, or answers you give do it in the same </a:t>
            </a:r>
            <a:r>
              <a:rPr lang="en-US" sz="2000" dirty="0" err="1" smtClean="0">
                <a:latin typeface="+mn-lt"/>
                <a:ea typeface="+mn-ea"/>
                <a:cs typeface="+mn-cs"/>
                <a:sym typeface="Helvetica"/>
              </a:rPr>
              <a:t>Jupyter</a:t>
            </a:r>
            <a:r>
              <a:rPr lang="en-US" sz="2000" dirty="0" smtClean="0">
                <a:latin typeface="+mn-lt"/>
                <a:ea typeface="+mn-ea"/>
                <a:cs typeface="+mn-cs"/>
                <a:sym typeface="Helvetica"/>
              </a:rPr>
              <a:t> notebook provided. At the end go to File -&gt; Download as -&gt; HTML. Upload the HTML file to UVA Collab.</a:t>
            </a:r>
          </a:p>
        </p:txBody>
      </p:sp>
    </p:spTree>
    <p:extLst>
      <p:ext uri="{BB962C8B-B14F-4D97-AF65-F5344CB8AC3E}">
        <p14:creationId xmlns:p14="http://schemas.microsoft.com/office/powerpoint/2010/main" val="46004933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2" descr="C:\Users\vincent\autogallery\dogs\dog24.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2000" contrast="-45000"/>
                    </a14:imgEffect>
                  </a14:imgLayer>
                </a14:imgProps>
              </a:ext>
              <a:ext uri="{28A0092B-C50C-407E-A947-70E740481C1C}">
                <a14:useLocalDpi xmlns:a14="http://schemas.microsoft.com/office/drawing/2010/main" val="0"/>
              </a:ext>
            </a:extLst>
          </a:blip>
          <a:srcRect/>
          <a:stretch>
            <a:fillRect/>
          </a:stretch>
        </p:blipFill>
        <p:spPr bwMode="auto">
          <a:xfrm>
            <a:off x="3754977" y="2861461"/>
            <a:ext cx="1981016" cy="144621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448" y="1143216"/>
            <a:ext cx="2318832" cy="1709071"/>
          </a:xfrm>
          <a:prstGeom prst="rect">
            <a:avLst/>
          </a:prstGeom>
        </p:spPr>
      </p:pic>
      <p:pic>
        <p:nvPicPr>
          <p:cNvPr id="51" name="Picture 50" descr="C:\Users\vincent\autogallery\dogs\dog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917" y="2765604"/>
            <a:ext cx="1964306" cy="161488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3617967" y="4290628"/>
            <a:ext cx="2283026" cy="414293"/>
          </a:xfrm>
          <a:prstGeom prst="rect">
            <a:avLst/>
          </a:prstGeom>
          <a:noFill/>
        </p:spPr>
        <p:txBody>
          <a:bodyPr wrap="square" lIns="75006" tIns="37503" rIns="75006" bIns="37503" rtlCol="0">
            <a:spAutoFit/>
          </a:bodyPr>
          <a:lstStyle/>
          <a:p>
            <a:r>
              <a:rPr lang="en-US" sz="1100" dirty="0">
                <a:latin typeface="Helvetica Neue Light"/>
                <a:cs typeface="Helvetica Neue Light"/>
              </a:rPr>
              <a:t>this dog was </a:t>
            </a:r>
            <a:r>
              <a:rPr lang="en-US" sz="1100" dirty="0">
                <a:solidFill>
                  <a:srgbClr val="065A2C"/>
                </a:solidFill>
                <a:latin typeface="Helvetica Neue Light"/>
                <a:cs typeface="Helvetica Neue Light"/>
              </a:rPr>
              <a:t>laying in the middle of the road on a back street in </a:t>
            </a:r>
            <a:r>
              <a:rPr lang="en-US" sz="1100" dirty="0" err="1">
                <a:solidFill>
                  <a:srgbClr val="065A2C"/>
                </a:solidFill>
                <a:latin typeface="Helvetica Neue Light"/>
                <a:cs typeface="Helvetica Neue Light"/>
              </a:rPr>
              <a:t>jaco</a:t>
            </a:r>
            <a:endParaRPr lang="en-US" sz="1100" dirty="0">
              <a:solidFill>
                <a:srgbClr val="065A2C"/>
              </a:solidFill>
              <a:latin typeface="Helvetica Neue Light"/>
              <a:cs typeface="Helvetica Neue Light"/>
            </a:endParaRPr>
          </a:p>
        </p:txBody>
      </p:sp>
      <p:sp>
        <p:nvSpPr>
          <p:cNvPr id="54" name="TextBox 53"/>
          <p:cNvSpPr txBox="1"/>
          <p:nvPr/>
        </p:nvSpPr>
        <p:spPr>
          <a:xfrm>
            <a:off x="5785307" y="4380490"/>
            <a:ext cx="2266193" cy="414293"/>
          </a:xfrm>
          <a:prstGeom prst="rect">
            <a:avLst/>
          </a:prstGeom>
          <a:noFill/>
        </p:spPr>
        <p:txBody>
          <a:bodyPr wrap="square" lIns="75006" tIns="37503" rIns="75006" bIns="37503" rtlCol="0">
            <a:spAutoFit/>
          </a:bodyPr>
          <a:lstStyle/>
          <a:p>
            <a:r>
              <a:rPr lang="en-US" sz="1100" dirty="0" err="1">
                <a:latin typeface="Helvetica Neue Light"/>
                <a:cs typeface="Helvetica Neue Light"/>
              </a:rPr>
              <a:t>Closeup</a:t>
            </a:r>
            <a:r>
              <a:rPr lang="en-US" sz="1100" dirty="0">
                <a:latin typeface="Helvetica Neue Light"/>
                <a:cs typeface="Helvetica Neue Light"/>
              </a:rPr>
              <a:t> of my dog </a:t>
            </a:r>
            <a:r>
              <a:rPr lang="en-US" sz="1100" dirty="0">
                <a:solidFill>
                  <a:srgbClr val="065A2C"/>
                </a:solidFill>
                <a:latin typeface="Helvetica Neue Light"/>
                <a:cs typeface="Helvetica Neue Light"/>
              </a:rPr>
              <a:t>sleeping under my desk.</a:t>
            </a:r>
          </a:p>
        </p:txBody>
      </p:sp>
      <p:sp>
        <p:nvSpPr>
          <p:cNvPr id="55" name="TextBox 54"/>
          <p:cNvSpPr txBox="1"/>
          <p:nvPr/>
        </p:nvSpPr>
        <p:spPr>
          <a:xfrm>
            <a:off x="1683034" y="2936084"/>
            <a:ext cx="1227092" cy="329654"/>
          </a:xfrm>
          <a:prstGeom prst="rect">
            <a:avLst/>
          </a:prstGeom>
          <a:noFill/>
        </p:spPr>
        <p:txBody>
          <a:bodyPr wrap="none" lIns="75006" tIns="37503" rIns="75006" bIns="37503" rtlCol="0">
            <a:spAutoFit/>
          </a:bodyPr>
          <a:lstStyle/>
          <a:p>
            <a:r>
              <a:rPr lang="en-US" sz="1650" dirty="0">
                <a:latin typeface="Helvetica Neue Light"/>
                <a:cs typeface="Helvetica Neue Light"/>
              </a:rPr>
              <a:t>Detect: dog</a:t>
            </a:r>
          </a:p>
        </p:txBody>
      </p:sp>
      <p:sp>
        <p:nvSpPr>
          <p:cNvPr id="56" name="TextBox 55"/>
          <p:cNvSpPr txBox="1"/>
          <p:nvPr/>
        </p:nvSpPr>
        <p:spPr>
          <a:xfrm>
            <a:off x="1354091" y="3391727"/>
            <a:ext cx="1943414" cy="629736"/>
          </a:xfrm>
          <a:prstGeom prst="rect">
            <a:avLst/>
          </a:prstGeom>
          <a:noFill/>
        </p:spPr>
        <p:txBody>
          <a:bodyPr wrap="square" lIns="75006" tIns="37503" rIns="75006" bIns="37503" rtlCol="0">
            <a:spAutoFit/>
          </a:bodyPr>
          <a:lstStyle/>
          <a:p>
            <a:r>
              <a:rPr lang="en-US" sz="1200" dirty="0">
                <a:latin typeface="Helvetica Neue Light"/>
                <a:cs typeface="Helvetica Neue Light"/>
              </a:rPr>
              <a:t>Find matching dog detections by visual similarity</a:t>
            </a:r>
          </a:p>
        </p:txBody>
      </p:sp>
      <p:cxnSp>
        <p:nvCxnSpPr>
          <p:cNvPr id="57" name="Straight Arrow Connector 56"/>
          <p:cNvCxnSpPr/>
          <p:nvPr/>
        </p:nvCxnSpPr>
        <p:spPr>
          <a:xfrm>
            <a:off x="3429345" y="2584901"/>
            <a:ext cx="557957" cy="906804"/>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429344" y="2584903"/>
            <a:ext cx="2569560" cy="517898"/>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6927" y="1726251"/>
            <a:ext cx="2290875" cy="414293"/>
          </a:xfrm>
          <a:prstGeom prst="rect">
            <a:avLst/>
          </a:prstGeom>
          <a:noFill/>
        </p:spPr>
        <p:txBody>
          <a:bodyPr wrap="square" lIns="75006" tIns="37503" rIns="75006" bIns="37503" rtlCol="0">
            <a:spAutoFit/>
          </a:bodyPr>
          <a:lstStyle/>
          <a:p>
            <a:r>
              <a:rPr lang="en-US" sz="1100" dirty="0">
                <a:latin typeface="Helvetica Neue Light"/>
                <a:cs typeface="Helvetica Neue Light"/>
              </a:rPr>
              <a:t>Peruvian dog </a:t>
            </a:r>
            <a:r>
              <a:rPr lang="en-US" sz="1100" dirty="0">
                <a:solidFill>
                  <a:srgbClr val="065A2C"/>
                </a:solidFill>
                <a:latin typeface="Helvetica Neue Light"/>
                <a:cs typeface="Helvetica Neue Light"/>
              </a:rPr>
              <a:t>sleeping on city street in the city of Cusco, (Peru)</a:t>
            </a:r>
          </a:p>
        </p:txBody>
      </p:sp>
      <p:sp>
        <p:nvSpPr>
          <p:cNvPr id="60" name="Rectangle 59"/>
          <p:cNvSpPr/>
          <p:nvPr/>
        </p:nvSpPr>
        <p:spPr>
          <a:xfrm>
            <a:off x="1300423" y="1684516"/>
            <a:ext cx="1934696" cy="1102276"/>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75006" tIns="37503" rIns="75006" bIns="37503" rtlCol="0" anchor="ctr"/>
          <a:lstStyle/>
          <a:p>
            <a:pPr algn="ctr"/>
            <a:endParaRPr lang="en-US">
              <a:latin typeface="Helvetica Neue Light"/>
              <a:cs typeface="Helvetica Neue Light"/>
            </a:endParaRPr>
          </a:p>
        </p:txBody>
      </p:sp>
      <p:pic>
        <p:nvPicPr>
          <p:cNvPr id="61" name="Picture 4" descr="C:\Users\vincent\autogallery\dogs\dog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5790" y="47140"/>
            <a:ext cx="2045182" cy="168137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a:xfrm>
            <a:off x="6213584" y="336690"/>
            <a:ext cx="1615176" cy="1021879"/>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75006" tIns="37503" rIns="75006" bIns="37503" rtlCol="0" anchor="ctr"/>
          <a:lstStyle/>
          <a:p>
            <a:pPr algn="ctr"/>
            <a:endParaRPr lang="en-US">
              <a:latin typeface="Helvetica Neue Light"/>
              <a:cs typeface="Helvetica Neue Light"/>
            </a:endParaRPr>
          </a:p>
        </p:txBody>
      </p:sp>
      <p:sp>
        <p:nvSpPr>
          <p:cNvPr id="63" name="Rectangle 62"/>
          <p:cNvSpPr/>
          <p:nvPr/>
        </p:nvSpPr>
        <p:spPr>
          <a:xfrm>
            <a:off x="5977793" y="2896951"/>
            <a:ext cx="1684886" cy="1102276"/>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75006" tIns="37503" rIns="75006" bIns="37503" rtlCol="0" anchor="ctr"/>
          <a:lstStyle/>
          <a:p>
            <a:pPr algn="ctr"/>
            <a:endParaRPr lang="en-US">
              <a:latin typeface="Helvetica Neue Light"/>
              <a:cs typeface="Helvetica Neue Light"/>
            </a:endParaRPr>
          </a:p>
        </p:txBody>
      </p:sp>
      <p:pic>
        <p:nvPicPr>
          <p:cNvPr id="64" name="Picture 6" descr="C:\Users\vincent\autogallery\dogs\dog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5793" y="100162"/>
            <a:ext cx="1892227" cy="1377380"/>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4580283" y="548587"/>
            <a:ext cx="824486" cy="586154"/>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75006" tIns="37503" rIns="75006" bIns="37503" rtlCol="0" anchor="ctr"/>
          <a:lstStyle/>
          <a:p>
            <a:pPr algn="ctr"/>
            <a:endParaRPr lang="en-US">
              <a:latin typeface="Helvetica Neue Light"/>
              <a:cs typeface="Helvetica Neue Light"/>
            </a:endParaRPr>
          </a:p>
        </p:txBody>
      </p:sp>
      <p:cxnSp>
        <p:nvCxnSpPr>
          <p:cNvPr id="66" name="Straight Arrow Connector 65"/>
          <p:cNvCxnSpPr>
            <a:endCxn id="65" idx="1"/>
          </p:cNvCxnSpPr>
          <p:nvPr/>
        </p:nvCxnSpPr>
        <p:spPr>
          <a:xfrm flipV="1">
            <a:off x="3429345" y="841663"/>
            <a:ext cx="1150939" cy="1730963"/>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3429344" y="1358569"/>
            <a:ext cx="2946200" cy="1226333"/>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3987301" y="3242882"/>
            <a:ext cx="1598814" cy="951416"/>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75006" tIns="37503" rIns="75006" bIns="37503" rtlCol="0" anchor="ctr"/>
          <a:lstStyle/>
          <a:p>
            <a:pPr algn="ctr"/>
            <a:endParaRPr lang="en-US">
              <a:latin typeface="Helvetica Neue Light"/>
              <a:cs typeface="Helvetica Neue Light"/>
            </a:endParaRPr>
          </a:p>
        </p:txBody>
      </p:sp>
      <p:sp>
        <p:nvSpPr>
          <p:cNvPr id="52" name="TextBox 51"/>
          <p:cNvSpPr txBox="1"/>
          <p:nvPr/>
        </p:nvSpPr>
        <p:spPr>
          <a:xfrm>
            <a:off x="3627243" y="1452176"/>
            <a:ext cx="2209702" cy="583570"/>
          </a:xfrm>
          <a:prstGeom prst="rect">
            <a:avLst/>
          </a:prstGeom>
          <a:noFill/>
        </p:spPr>
        <p:txBody>
          <a:bodyPr wrap="square" lIns="75006" tIns="37503" rIns="75006" bIns="37503" rtlCol="0">
            <a:spAutoFit/>
          </a:bodyPr>
          <a:lstStyle/>
          <a:p>
            <a:r>
              <a:rPr lang="en-US" sz="1100" dirty="0">
                <a:latin typeface="Helvetica Neue Light"/>
                <a:cs typeface="Helvetica Neue Light"/>
              </a:rPr>
              <a:t>Contented dog </a:t>
            </a:r>
            <a:r>
              <a:rPr lang="en-US" sz="1100" dirty="0">
                <a:solidFill>
                  <a:srgbClr val="065A2C"/>
                </a:solidFill>
                <a:latin typeface="Helvetica Neue Light"/>
                <a:cs typeface="Helvetica Neue Light"/>
              </a:rPr>
              <a:t>just laying on the edge of the road in front of a house.</a:t>
            </a:r>
            <a:r>
              <a:rPr lang="en-US" sz="1100" dirty="0" smtClean="0">
                <a:solidFill>
                  <a:srgbClr val="065A2C"/>
                </a:solidFill>
                <a:latin typeface="Helvetica Neue Light"/>
                <a:cs typeface="Helvetica Neue Light"/>
              </a:rPr>
              <a:t>.</a:t>
            </a:r>
            <a:endParaRPr lang="en-US" sz="1100" dirty="0">
              <a:solidFill>
                <a:srgbClr val="065A2C"/>
              </a:solidFill>
              <a:latin typeface="Helvetica Neue Light"/>
              <a:cs typeface="Helvetica Neue Light"/>
            </a:endParaRPr>
          </a:p>
        </p:txBody>
      </p:sp>
      <p:sp>
        <p:nvSpPr>
          <p:cNvPr id="22" name="Title 1"/>
          <p:cNvSpPr txBox="1">
            <a:spLocks/>
          </p:cNvSpPr>
          <p:nvPr/>
        </p:nvSpPr>
        <p:spPr>
          <a:xfrm>
            <a:off x="1144227" y="-103545"/>
            <a:ext cx="2501400" cy="1200150"/>
          </a:xfrm>
          <a:prstGeom prst="rect">
            <a:avLst/>
          </a:prstGeom>
        </p:spPr>
        <p:txBody>
          <a:bodyPr vert="horz" lIns="68580" tIns="34290" rIns="68580" bIns="34290" rtlCol="0" anchor="b">
            <a:noAutofit/>
          </a:bodyPr>
          <a:lstStyle>
            <a:lvl1pPr algn="ctr" defTabSz="914400" rtl="0" eaLnBrk="1" latinLnBrk="0" hangingPunct="1">
              <a:lnSpc>
                <a:spcPct val="100000"/>
              </a:lnSpc>
              <a:spcBef>
                <a:spcPct val="0"/>
              </a:spcBef>
              <a:buNone/>
              <a:defRPr sz="8000" kern="1200" baseline="0">
                <a:solidFill>
                  <a:schemeClr val="tx2"/>
                </a:solidFill>
                <a:effectLst>
                  <a:outerShdw blurRad="63500" dist="38100" dir="5400000" algn="t" rotWithShape="0">
                    <a:prstClr val="black">
                      <a:alpha val="25000"/>
                    </a:prstClr>
                  </a:outerShdw>
                </a:effectLst>
                <a:latin typeface="Helvetica Neue Light"/>
                <a:ea typeface="+mj-ea"/>
                <a:cs typeface="+mj-cs"/>
              </a:defRPr>
            </a:lvl1pPr>
          </a:lstStyle>
          <a:p>
            <a:r>
              <a:rPr lang="en-US" sz="1600" dirty="0">
                <a:solidFill>
                  <a:schemeClr val="tx1"/>
                </a:solidFill>
                <a:latin typeface="Calibri" charset="0"/>
                <a:ea typeface="Calibri" charset="0"/>
                <a:cs typeface="Calibri" charset="0"/>
              </a:rPr>
              <a:t>Retrieving verb phrases from similar object detections</a:t>
            </a:r>
          </a:p>
        </p:txBody>
      </p:sp>
    </p:spTree>
    <p:extLst>
      <p:ext uri="{BB962C8B-B14F-4D97-AF65-F5344CB8AC3E}">
        <p14:creationId xmlns:p14="http://schemas.microsoft.com/office/powerpoint/2010/main" val="11315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nvSpPr>
        <p:spPr>
          <a:xfrm>
            <a:off x="-25400" y="38100"/>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Questions?</a:t>
            </a:r>
            <a:endParaRPr sz="3200" dirty="0">
              <a:solidFill>
                <a:srgbClr val="215380"/>
              </a:solidFill>
            </a:endParaRPr>
          </a:p>
        </p:txBody>
      </p:sp>
      <p:sp>
        <p:nvSpPr>
          <p:cNvPr id="98" name="Shape 98"/>
          <p:cNvSpPr>
            <a:spLocks noGrp="1"/>
          </p:cNvSpPr>
          <p:nvPr>
            <p:ph type="sldNum" sz="quarter" idx="4294967295"/>
          </p:nvPr>
        </p:nvSpPr>
        <p:spPr>
          <a:xfrm>
            <a:off x="6912391" y="4853676"/>
            <a:ext cx="2133601" cy="2819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300">
                <a:solidFill>
                  <a:srgbClr val="FFFFFF"/>
                </a:solidFill>
              </a:rPr>
              <a:t>50</a:t>
            </a:fld>
            <a:endParaRPr sz="1300">
              <a:solidFill>
                <a:srgbClr val="FFFFFF"/>
              </a:solidFill>
            </a:endParaRPr>
          </a:p>
        </p:txBody>
      </p:sp>
    </p:spTree>
    <p:extLst>
      <p:ext uri="{BB962C8B-B14F-4D97-AF65-F5344CB8AC3E}">
        <p14:creationId xmlns:p14="http://schemas.microsoft.com/office/powerpoint/2010/main" val="1934860174"/>
      </p:ext>
    </p:extLst>
  </p:cSld>
  <p:clrMapOvr>
    <a:masterClrMapping/>
  </p:clrMapOvr>
  <p:transition spd="med"/>
  <p:timing>
    <p:tnLst>
      <p:par>
        <p:cTn id="1" dur="indefinite" restart="never" fill="hold"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1825204" y="1421270"/>
            <a:ext cx="582186" cy="1915656"/>
          </a:xfrm>
          <a:prstGeom prst="rect">
            <a:avLst/>
          </a:prstGeom>
          <a:solidFill>
            <a:srgbClr val="FFFFFA"/>
          </a:solidFill>
          <a:ln w="25400" cap="flat">
            <a:solidFill>
              <a:srgbClr val="E3E0BE"/>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pic>
        <p:nvPicPr>
          <p:cNvPr id="5" name="Picture 3" descr="C:\Users\Vicente\Downloads\422708225_f423bfced5_z.jpg"/>
          <p:cNvPicPr>
            <a:picLocks noChangeAspect="1" noChangeArrowheads="1"/>
          </p:cNvPicPr>
          <p:nvPr/>
        </p:nvPicPr>
        <p:blipFill rotWithShape="1">
          <a:blip r:embed="rId2">
            <a:extLst>
              <a:ext uri="{28A0092B-C50C-407E-A947-70E740481C1C}">
                <a14:useLocalDpi xmlns:a14="http://schemas.microsoft.com/office/drawing/2010/main" val="0"/>
              </a:ext>
            </a:extLst>
          </a:blip>
          <a:srcRect l="3301" t="1021" r="61693" b="36933"/>
          <a:stretch/>
        </p:blipFill>
        <p:spPr bwMode="auto">
          <a:xfrm>
            <a:off x="423483" y="1611961"/>
            <a:ext cx="1498075" cy="1767414"/>
          </a:xfrm>
          <a:prstGeom prst="rect">
            <a:avLst/>
          </a:prstGeom>
          <a:noFill/>
          <a:scene3d>
            <a:camera prst="isometricOffAxis2Right">
              <a:rot lat="1800000" lon="18600000" rev="0"/>
            </a:camera>
            <a:lightRig rig="threePt" dir="t"/>
          </a:scene3d>
          <a:extLst>
            <a:ext uri="{909E8E84-426E-40DD-AFC4-6F175D3DCCD1}">
              <a14:hiddenFill xmlns:a14="http://schemas.microsoft.com/office/drawing/2010/main">
                <a:solidFill>
                  <a:srgbClr val="FFFFFF"/>
                </a:solidFill>
              </a14:hiddenFill>
            </a:ext>
          </a:extLst>
        </p:spPr>
      </p:pic>
      <p:sp>
        <p:nvSpPr>
          <p:cNvPr id="40" name="Rectangle 39"/>
          <p:cNvSpPr/>
          <p:nvPr/>
        </p:nvSpPr>
        <p:spPr>
          <a:xfrm rot="16200000">
            <a:off x="1442618" y="2057584"/>
            <a:ext cx="1323626" cy="523218"/>
          </a:xfrm>
          <a:prstGeom prst="rect">
            <a:avLst/>
          </a:prstGeom>
          <a:solidFill>
            <a:srgbClr val="FFFFFA"/>
          </a:solidFill>
          <a:ln w="25400" cap="flat">
            <a:solidFill>
              <a:srgbClr val="E3E0BE"/>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rPr>
              <a:t>Machine </a:t>
            </a:r>
            <a:r>
              <a:rPr lang="en-US" sz="1400" dirty="0" err="1" smtClean="0">
                <a:solidFill>
                  <a:srgbClr val="000000"/>
                </a:solidFill>
              </a:rPr>
              <a:t>Learnig</a:t>
            </a:r>
            <a:r>
              <a:rPr lang="en-US" sz="1400" dirty="0" smtClean="0">
                <a:solidFill>
                  <a:srgbClr val="000000"/>
                </a:solidFill>
              </a:rPr>
              <a:t> Model</a:t>
            </a:r>
            <a:endParaRPr kumimoji="0" lang="en-US" sz="1400" b="0" i="0" u="none" strike="noStrike" cap="none" spc="0" normalizeH="0" baseline="0" dirty="0">
              <a:ln>
                <a:noFill/>
              </a:ln>
              <a:solidFill>
                <a:srgbClr val="000000"/>
              </a:solidFill>
              <a:effectLst/>
              <a:uFillTx/>
              <a:sym typeface="Calibri"/>
            </a:endParaRPr>
          </a:p>
        </p:txBody>
      </p:sp>
      <p:grpSp>
        <p:nvGrpSpPr>
          <p:cNvPr id="42" name="Group 41"/>
          <p:cNvGrpSpPr/>
          <p:nvPr/>
        </p:nvGrpSpPr>
        <p:grpSpPr>
          <a:xfrm>
            <a:off x="2882189" y="723409"/>
            <a:ext cx="239180" cy="264220"/>
            <a:chOff x="4750274" y="1783752"/>
            <a:chExt cx="362604" cy="400566"/>
          </a:xfrm>
        </p:grpSpPr>
        <p:sp>
          <p:nvSpPr>
            <p:cNvPr id="69" name="Oval 68"/>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0" name="Rectangle 69"/>
            <p:cNvSpPr/>
            <p:nvPr/>
          </p:nvSpPr>
          <p:spPr>
            <a:xfrm>
              <a:off x="4750274" y="1783752"/>
              <a:ext cx="184731" cy="369332"/>
            </a:xfrm>
            <a:prstGeom prst="rect">
              <a:avLst/>
            </a:prstGeom>
          </p:spPr>
          <p:txBody>
            <a:bodyPr wrap="none">
              <a:spAutoFit/>
            </a:bodyPr>
            <a:lstStyle/>
            <a:p>
              <a:endParaRPr lang="en-US" dirty="0"/>
            </a:p>
          </p:txBody>
        </p:sp>
      </p:grpSp>
      <p:sp>
        <p:nvSpPr>
          <p:cNvPr id="59" name="TextBox 58"/>
          <p:cNvSpPr txBox="1"/>
          <p:nvPr/>
        </p:nvSpPr>
        <p:spPr>
          <a:xfrm>
            <a:off x="3186102" y="711458"/>
            <a:ext cx="1298753"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Abyssinian cat</a:t>
            </a:r>
            <a:endParaRPr lang="en-US" sz="1400" dirty="0">
              <a:solidFill>
                <a:srgbClr val="7030A0"/>
              </a:solidFill>
              <a:latin typeface="Helvetica Neue Light"/>
              <a:cs typeface="Helvetica Neue Light"/>
            </a:endParaRPr>
          </a:p>
        </p:txBody>
      </p:sp>
      <p:cxnSp>
        <p:nvCxnSpPr>
          <p:cNvPr id="7" name="Straight Arrow Connector 6"/>
          <p:cNvCxnSpPr>
            <a:stCxn id="55" idx="3"/>
          </p:cNvCxnSpPr>
          <p:nvPr/>
        </p:nvCxnSpPr>
        <p:spPr>
          <a:xfrm>
            <a:off x="2407390" y="2379098"/>
            <a:ext cx="293280" cy="0"/>
          </a:xfrm>
          <a:prstGeom prst="straightConnector1">
            <a:avLst/>
          </a:prstGeom>
          <a:noFill/>
          <a:ln w="25400" cap="flat">
            <a:solidFill>
              <a:srgbClr val="404040"/>
            </a:solidFill>
            <a:prstDash val="solid"/>
            <a:bevel/>
            <a:tailEnd type="triangle"/>
          </a:ln>
          <a:effectLst/>
        </p:spPr>
        <p:style>
          <a:lnRef idx="0">
            <a:scrgbClr r="0" g="0" b="0"/>
          </a:lnRef>
          <a:fillRef idx="0">
            <a:scrgbClr r="0" g="0" b="0"/>
          </a:fillRef>
          <a:effectRef idx="0">
            <a:scrgbClr r="0" g="0" b="0"/>
          </a:effectRef>
          <a:fontRef idx="none"/>
        </p:style>
      </p:cxnSp>
      <p:grpSp>
        <p:nvGrpSpPr>
          <p:cNvPr id="24" name="Group 23"/>
          <p:cNvGrpSpPr/>
          <p:nvPr/>
        </p:nvGrpSpPr>
        <p:grpSpPr>
          <a:xfrm>
            <a:off x="2882189" y="2287801"/>
            <a:ext cx="239180" cy="264220"/>
            <a:chOff x="4750274" y="1783752"/>
            <a:chExt cx="362604" cy="400566"/>
          </a:xfrm>
        </p:grpSpPr>
        <p:sp>
          <p:nvSpPr>
            <p:cNvPr id="25" name="Oval 24"/>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6" name="Rectangle 25"/>
            <p:cNvSpPr/>
            <p:nvPr/>
          </p:nvSpPr>
          <p:spPr>
            <a:xfrm>
              <a:off x="4750274" y="1783752"/>
              <a:ext cx="184731" cy="369332"/>
            </a:xfrm>
            <a:prstGeom prst="rect">
              <a:avLst/>
            </a:prstGeom>
          </p:spPr>
          <p:txBody>
            <a:bodyPr wrap="none">
              <a:spAutoFit/>
            </a:bodyPr>
            <a:lstStyle/>
            <a:p>
              <a:endParaRPr lang="en-US" dirty="0"/>
            </a:p>
          </p:txBody>
        </p:sp>
      </p:grpSp>
      <p:grpSp>
        <p:nvGrpSpPr>
          <p:cNvPr id="27" name="Group 26"/>
          <p:cNvGrpSpPr/>
          <p:nvPr/>
        </p:nvGrpSpPr>
        <p:grpSpPr>
          <a:xfrm>
            <a:off x="2882189" y="3852193"/>
            <a:ext cx="239180" cy="264220"/>
            <a:chOff x="4750274" y="1783752"/>
            <a:chExt cx="362604" cy="400566"/>
          </a:xfrm>
        </p:grpSpPr>
        <p:sp>
          <p:nvSpPr>
            <p:cNvPr id="28" name="Oval 27"/>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9" name="Rectangle 28"/>
            <p:cNvSpPr/>
            <p:nvPr/>
          </p:nvSpPr>
          <p:spPr>
            <a:xfrm>
              <a:off x="4750274" y="1783752"/>
              <a:ext cx="184731" cy="369332"/>
            </a:xfrm>
            <a:prstGeom prst="rect">
              <a:avLst/>
            </a:prstGeom>
          </p:spPr>
          <p:txBody>
            <a:bodyPr wrap="none">
              <a:spAutoFit/>
            </a:bodyPr>
            <a:lstStyle/>
            <a:p>
              <a:endParaRPr lang="en-US" dirty="0"/>
            </a:p>
          </p:txBody>
        </p:sp>
      </p:grpSp>
      <p:grpSp>
        <p:nvGrpSpPr>
          <p:cNvPr id="30" name="Group 29"/>
          <p:cNvGrpSpPr/>
          <p:nvPr/>
        </p:nvGrpSpPr>
        <p:grpSpPr>
          <a:xfrm>
            <a:off x="2882189" y="1114507"/>
            <a:ext cx="239180" cy="264220"/>
            <a:chOff x="4750274" y="1783752"/>
            <a:chExt cx="362604" cy="400566"/>
          </a:xfrm>
        </p:grpSpPr>
        <p:sp>
          <p:nvSpPr>
            <p:cNvPr id="31" name="Oval 30"/>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2" name="Rectangle 31"/>
            <p:cNvSpPr/>
            <p:nvPr/>
          </p:nvSpPr>
          <p:spPr>
            <a:xfrm>
              <a:off x="4750274" y="1783752"/>
              <a:ext cx="184731" cy="369332"/>
            </a:xfrm>
            <a:prstGeom prst="rect">
              <a:avLst/>
            </a:prstGeom>
          </p:spPr>
          <p:txBody>
            <a:bodyPr wrap="none">
              <a:spAutoFit/>
            </a:bodyPr>
            <a:lstStyle/>
            <a:p>
              <a:endParaRPr lang="en-US" dirty="0"/>
            </a:p>
          </p:txBody>
        </p:sp>
      </p:grpSp>
      <p:grpSp>
        <p:nvGrpSpPr>
          <p:cNvPr id="33" name="Group 32"/>
          <p:cNvGrpSpPr/>
          <p:nvPr/>
        </p:nvGrpSpPr>
        <p:grpSpPr>
          <a:xfrm>
            <a:off x="2882189" y="1505605"/>
            <a:ext cx="239180" cy="264220"/>
            <a:chOff x="4750274" y="1783752"/>
            <a:chExt cx="362604" cy="400566"/>
          </a:xfrm>
        </p:grpSpPr>
        <p:sp>
          <p:nvSpPr>
            <p:cNvPr id="34" name="Oval 33"/>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5" name="Rectangle 34"/>
            <p:cNvSpPr/>
            <p:nvPr/>
          </p:nvSpPr>
          <p:spPr>
            <a:xfrm>
              <a:off x="4750274" y="1783752"/>
              <a:ext cx="184731" cy="369332"/>
            </a:xfrm>
            <a:prstGeom prst="rect">
              <a:avLst/>
            </a:prstGeom>
          </p:spPr>
          <p:txBody>
            <a:bodyPr wrap="none">
              <a:spAutoFit/>
            </a:bodyPr>
            <a:lstStyle/>
            <a:p>
              <a:endParaRPr lang="en-US" dirty="0"/>
            </a:p>
          </p:txBody>
        </p:sp>
      </p:grpSp>
      <p:grpSp>
        <p:nvGrpSpPr>
          <p:cNvPr id="36" name="Group 35"/>
          <p:cNvGrpSpPr/>
          <p:nvPr/>
        </p:nvGrpSpPr>
        <p:grpSpPr>
          <a:xfrm>
            <a:off x="2882189" y="1896703"/>
            <a:ext cx="239180" cy="264220"/>
            <a:chOff x="4750274" y="1783752"/>
            <a:chExt cx="362604" cy="400566"/>
          </a:xfrm>
        </p:grpSpPr>
        <p:sp>
          <p:nvSpPr>
            <p:cNvPr id="38" name="Oval 37"/>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9" name="Rectangle 38"/>
            <p:cNvSpPr/>
            <p:nvPr/>
          </p:nvSpPr>
          <p:spPr>
            <a:xfrm>
              <a:off x="4750274" y="1783752"/>
              <a:ext cx="184731" cy="369332"/>
            </a:xfrm>
            <a:prstGeom prst="rect">
              <a:avLst/>
            </a:prstGeom>
          </p:spPr>
          <p:txBody>
            <a:bodyPr wrap="none">
              <a:spAutoFit/>
            </a:bodyPr>
            <a:lstStyle/>
            <a:p>
              <a:endParaRPr lang="en-US" dirty="0"/>
            </a:p>
          </p:txBody>
        </p:sp>
      </p:grpSp>
      <p:grpSp>
        <p:nvGrpSpPr>
          <p:cNvPr id="46" name="Group 45"/>
          <p:cNvGrpSpPr/>
          <p:nvPr/>
        </p:nvGrpSpPr>
        <p:grpSpPr>
          <a:xfrm>
            <a:off x="2882189" y="2678899"/>
            <a:ext cx="239180" cy="264220"/>
            <a:chOff x="4750274" y="1783752"/>
            <a:chExt cx="362604" cy="400566"/>
          </a:xfrm>
        </p:grpSpPr>
        <p:sp>
          <p:nvSpPr>
            <p:cNvPr id="47" name="Oval 46"/>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8" name="Rectangle 47"/>
            <p:cNvSpPr/>
            <p:nvPr/>
          </p:nvSpPr>
          <p:spPr>
            <a:xfrm>
              <a:off x="4750274" y="1783752"/>
              <a:ext cx="184731" cy="369332"/>
            </a:xfrm>
            <a:prstGeom prst="rect">
              <a:avLst/>
            </a:prstGeom>
          </p:spPr>
          <p:txBody>
            <a:bodyPr wrap="none">
              <a:spAutoFit/>
            </a:bodyPr>
            <a:lstStyle/>
            <a:p>
              <a:endParaRPr lang="en-US" dirty="0"/>
            </a:p>
          </p:txBody>
        </p:sp>
      </p:grpSp>
      <p:grpSp>
        <p:nvGrpSpPr>
          <p:cNvPr id="49" name="Group 48"/>
          <p:cNvGrpSpPr/>
          <p:nvPr/>
        </p:nvGrpSpPr>
        <p:grpSpPr>
          <a:xfrm>
            <a:off x="2882189" y="3069997"/>
            <a:ext cx="239180" cy="264220"/>
            <a:chOff x="4750274" y="1783752"/>
            <a:chExt cx="362604" cy="400566"/>
          </a:xfrm>
        </p:grpSpPr>
        <p:sp>
          <p:nvSpPr>
            <p:cNvPr id="50" name="Oval 49"/>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1" name="Rectangle 50"/>
            <p:cNvSpPr/>
            <p:nvPr/>
          </p:nvSpPr>
          <p:spPr>
            <a:xfrm>
              <a:off x="4750274" y="1783752"/>
              <a:ext cx="184731" cy="369332"/>
            </a:xfrm>
            <a:prstGeom prst="rect">
              <a:avLst/>
            </a:prstGeom>
          </p:spPr>
          <p:txBody>
            <a:bodyPr wrap="none">
              <a:spAutoFit/>
            </a:bodyPr>
            <a:lstStyle/>
            <a:p>
              <a:endParaRPr lang="en-US" dirty="0"/>
            </a:p>
          </p:txBody>
        </p:sp>
      </p:grpSp>
      <p:grpSp>
        <p:nvGrpSpPr>
          <p:cNvPr id="52" name="Group 51"/>
          <p:cNvGrpSpPr/>
          <p:nvPr/>
        </p:nvGrpSpPr>
        <p:grpSpPr>
          <a:xfrm>
            <a:off x="2882189" y="3461095"/>
            <a:ext cx="239180" cy="264220"/>
            <a:chOff x="4750274" y="1783752"/>
            <a:chExt cx="362604" cy="400566"/>
          </a:xfrm>
        </p:grpSpPr>
        <p:sp>
          <p:nvSpPr>
            <p:cNvPr id="53" name="Oval 52"/>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4" name="Rectangle 53"/>
            <p:cNvSpPr/>
            <p:nvPr/>
          </p:nvSpPr>
          <p:spPr>
            <a:xfrm>
              <a:off x="4750274" y="1783752"/>
              <a:ext cx="184731" cy="369332"/>
            </a:xfrm>
            <a:prstGeom prst="rect">
              <a:avLst/>
            </a:prstGeom>
          </p:spPr>
          <p:txBody>
            <a:bodyPr wrap="none">
              <a:spAutoFit/>
            </a:bodyPr>
            <a:lstStyle/>
            <a:p>
              <a:endParaRPr lang="en-US" dirty="0"/>
            </a:p>
          </p:txBody>
        </p:sp>
      </p:grpSp>
      <p:sp>
        <p:nvSpPr>
          <p:cNvPr id="71" name="TextBox 70"/>
          <p:cNvSpPr txBox="1"/>
          <p:nvPr/>
        </p:nvSpPr>
        <p:spPr>
          <a:xfrm>
            <a:off x="3186102" y="1103112"/>
            <a:ext cx="1031051"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Angora cat</a:t>
            </a:r>
            <a:endParaRPr lang="en-US" sz="1400" dirty="0">
              <a:solidFill>
                <a:srgbClr val="7030A0"/>
              </a:solidFill>
              <a:latin typeface="Helvetica Neue Light"/>
              <a:cs typeface="Helvetica Neue Light"/>
            </a:endParaRPr>
          </a:p>
        </p:txBody>
      </p:sp>
      <p:sp>
        <p:nvSpPr>
          <p:cNvPr id="72" name="TextBox 71"/>
          <p:cNvSpPr txBox="1"/>
          <p:nvPr/>
        </p:nvSpPr>
        <p:spPr>
          <a:xfrm>
            <a:off x="3186102" y="1494766"/>
            <a:ext cx="907621"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tabby cat</a:t>
            </a:r>
            <a:endParaRPr lang="en-US" sz="1400" dirty="0">
              <a:solidFill>
                <a:srgbClr val="7030A0"/>
              </a:solidFill>
              <a:latin typeface="Helvetica Neue Light"/>
              <a:cs typeface="Helvetica Neue Light"/>
            </a:endParaRPr>
          </a:p>
        </p:txBody>
      </p:sp>
      <p:sp>
        <p:nvSpPr>
          <p:cNvPr id="73" name="TextBox 72"/>
          <p:cNvSpPr txBox="1"/>
          <p:nvPr/>
        </p:nvSpPr>
        <p:spPr>
          <a:xfrm>
            <a:off x="3186102" y="1886420"/>
            <a:ext cx="952505"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Rottweiler</a:t>
            </a:r>
            <a:endParaRPr lang="en-US" sz="1400" dirty="0">
              <a:solidFill>
                <a:srgbClr val="7030A0"/>
              </a:solidFill>
              <a:latin typeface="Helvetica Neue Light"/>
              <a:cs typeface="Helvetica Neue Light"/>
            </a:endParaRPr>
          </a:p>
        </p:txBody>
      </p:sp>
      <p:sp>
        <p:nvSpPr>
          <p:cNvPr id="74" name="TextBox 73"/>
          <p:cNvSpPr txBox="1"/>
          <p:nvPr/>
        </p:nvSpPr>
        <p:spPr>
          <a:xfrm>
            <a:off x="3186102" y="2278074"/>
            <a:ext cx="752129"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bulldog</a:t>
            </a:r>
            <a:endParaRPr lang="en-US" sz="1400" dirty="0">
              <a:solidFill>
                <a:srgbClr val="7030A0"/>
              </a:solidFill>
              <a:latin typeface="Helvetica Neue Light"/>
              <a:cs typeface="Helvetica Neue Light"/>
            </a:endParaRPr>
          </a:p>
        </p:txBody>
      </p:sp>
      <p:sp>
        <p:nvSpPr>
          <p:cNvPr id="76" name="TextBox 75"/>
          <p:cNvSpPr txBox="1"/>
          <p:nvPr/>
        </p:nvSpPr>
        <p:spPr>
          <a:xfrm>
            <a:off x="3186102" y="2669728"/>
            <a:ext cx="1197764"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King pengui</a:t>
            </a:r>
            <a:r>
              <a:rPr lang="en-US" sz="1400" dirty="0">
                <a:solidFill>
                  <a:srgbClr val="7030A0"/>
                </a:solidFill>
                <a:latin typeface="Helvetica Neue Light"/>
                <a:cs typeface="Helvetica Neue Light"/>
              </a:rPr>
              <a:t>n</a:t>
            </a:r>
          </a:p>
        </p:txBody>
      </p:sp>
      <p:sp>
        <p:nvSpPr>
          <p:cNvPr id="77" name="TextBox 76"/>
          <p:cNvSpPr txBox="1"/>
          <p:nvPr/>
        </p:nvSpPr>
        <p:spPr>
          <a:xfrm>
            <a:off x="3186102" y="3061382"/>
            <a:ext cx="1013419"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Cormorant</a:t>
            </a:r>
            <a:endParaRPr lang="en-US" sz="1400" dirty="0">
              <a:solidFill>
                <a:srgbClr val="7030A0"/>
              </a:solidFill>
              <a:latin typeface="Helvetica Neue Light"/>
              <a:cs typeface="Helvetica Neue Light"/>
            </a:endParaRPr>
          </a:p>
        </p:txBody>
      </p:sp>
      <p:sp>
        <p:nvSpPr>
          <p:cNvPr id="78" name="TextBox 77"/>
          <p:cNvSpPr txBox="1"/>
          <p:nvPr/>
        </p:nvSpPr>
        <p:spPr>
          <a:xfrm>
            <a:off x="3186102" y="3453036"/>
            <a:ext cx="1066318"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Frog orchid</a:t>
            </a:r>
            <a:endParaRPr lang="en-US" sz="1400" dirty="0">
              <a:solidFill>
                <a:srgbClr val="7030A0"/>
              </a:solidFill>
              <a:latin typeface="Helvetica Neue Light"/>
              <a:cs typeface="Helvetica Neue Light"/>
            </a:endParaRPr>
          </a:p>
        </p:txBody>
      </p:sp>
      <p:sp>
        <p:nvSpPr>
          <p:cNvPr id="79" name="TextBox 78"/>
          <p:cNvSpPr txBox="1"/>
          <p:nvPr/>
        </p:nvSpPr>
        <p:spPr>
          <a:xfrm>
            <a:off x="3186102" y="3844690"/>
            <a:ext cx="583814"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daisy</a:t>
            </a:r>
            <a:endParaRPr lang="en-US" sz="1400" dirty="0">
              <a:solidFill>
                <a:srgbClr val="7030A0"/>
              </a:solidFill>
              <a:latin typeface="Helvetica Neue Light"/>
              <a:cs typeface="Helvetica Neue Light"/>
            </a:endParaRPr>
          </a:p>
        </p:txBody>
      </p:sp>
      <p:sp>
        <p:nvSpPr>
          <p:cNvPr id="80" name="TextBox 79"/>
          <p:cNvSpPr txBox="1"/>
          <p:nvPr/>
        </p:nvSpPr>
        <p:spPr>
          <a:xfrm>
            <a:off x="5197280" y="1194701"/>
            <a:ext cx="1183337"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domestic cat</a:t>
            </a:r>
            <a:endParaRPr lang="en-US" sz="1400" dirty="0">
              <a:solidFill>
                <a:srgbClr val="7030A0"/>
              </a:solidFill>
              <a:latin typeface="Helvetica Neue Light"/>
              <a:cs typeface="Helvetica Neue Light"/>
            </a:endParaRPr>
          </a:p>
        </p:txBody>
      </p:sp>
      <p:sp>
        <p:nvSpPr>
          <p:cNvPr id="81" name="TextBox 80"/>
          <p:cNvSpPr txBox="1"/>
          <p:nvPr/>
        </p:nvSpPr>
        <p:spPr>
          <a:xfrm>
            <a:off x="5197280" y="2039033"/>
            <a:ext cx="1729961"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dog, Canis familiaris</a:t>
            </a:r>
            <a:endParaRPr lang="en-US" sz="1400" dirty="0">
              <a:solidFill>
                <a:srgbClr val="7030A0"/>
              </a:solidFill>
              <a:latin typeface="Helvetica Neue Light"/>
              <a:cs typeface="Helvetica Neue Light"/>
            </a:endParaRPr>
          </a:p>
        </p:txBody>
      </p:sp>
      <p:sp>
        <p:nvSpPr>
          <p:cNvPr id="82" name="TextBox 81"/>
          <p:cNvSpPr txBox="1"/>
          <p:nvPr/>
        </p:nvSpPr>
        <p:spPr>
          <a:xfrm>
            <a:off x="5214685" y="2619071"/>
            <a:ext cx="801823"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penguin</a:t>
            </a:r>
            <a:endParaRPr lang="en-US" sz="1400" dirty="0">
              <a:solidFill>
                <a:srgbClr val="7030A0"/>
              </a:solidFill>
              <a:latin typeface="Helvetica Neue Light"/>
              <a:cs typeface="Helvetica Neue Light"/>
            </a:endParaRPr>
          </a:p>
        </p:txBody>
      </p:sp>
      <p:sp>
        <p:nvSpPr>
          <p:cNvPr id="83" name="TextBox 82"/>
          <p:cNvSpPr txBox="1"/>
          <p:nvPr/>
        </p:nvSpPr>
        <p:spPr>
          <a:xfrm>
            <a:off x="6442266" y="2674064"/>
            <a:ext cx="752129"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seabird</a:t>
            </a:r>
            <a:endParaRPr lang="en-US" sz="1400" dirty="0">
              <a:solidFill>
                <a:srgbClr val="7030A0"/>
              </a:solidFill>
              <a:latin typeface="Helvetica Neue Light"/>
              <a:cs typeface="Helvetica Neue Light"/>
            </a:endParaRPr>
          </a:p>
        </p:txBody>
      </p:sp>
      <p:sp>
        <p:nvSpPr>
          <p:cNvPr id="84" name="TextBox 83"/>
          <p:cNvSpPr txBox="1"/>
          <p:nvPr/>
        </p:nvSpPr>
        <p:spPr>
          <a:xfrm>
            <a:off x="7533076" y="3071919"/>
            <a:ext cx="481320" cy="307777"/>
          </a:xfrm>
          <a:prstGeom prst="rect">
            <a:avLst/>
          </a:prstGeom>
          <a:noFill/>
        </p:spPr>
        <p:txBody>
          <a:bodyPr wrap="square" rtlCol="0">
            <a:spAutoFit/>
          </a:bodyPr>
          <a:lstStyle/>
          <a:p>
            <a:r>
              <a:rPr lang="en-US" sz="1400" dirty="0" smtClean="0">
                <a:solidFill>
                  <a:srgbClr val="7030A0"/>
                </a:solidFill>
                <a:latin typeface="Helvetica Neue Light"/>
                <a:cs typeface="Helvetica Neue Light"/>
              </a:rPr>
              <a:t>bird</a:t>
            </a:r>
            <a:endParaRPr lang="en-US" sz="1400" dirty="0">
              <a:solidFill>
                <a:srgbClr val="7030A0"/>
              </a:solidFill>
              <a:latin typeface="Helvetica Neue Light"/>
              <a:cs typeface="Helvetica Neue Light"/>
            </a:endParaRPr>
          </a:p>
        </p:txBody>
      </p:sp>
      <p:sp>
        <p:nvSpPr>
          <p:cNvPr id="85" name="TextBox 84"/>
          <p:cNvSpPr txBox="1"/>
          <p:nvPr/>
        </p:nvSpPr>
        <p:spPr>
          <a:xfrm>
            <a:off x="8282310" y="2393822"/>
            <a:ext cx="683200"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animal</a:t>
            </a:r>
            <a:endParaRPr lang="en-US" sz="1400" dirty="0">
              <a:solidFill>
                <a:srgbClr val="7030A0"/>
              </a:solidFill>
              <a:latin typeface="Helvetica Neue Light"/>
              <a:cs typeface="Helvetica Neue Light"/>
            </a:endParaRPr>
          </a:p>
        </p:txBody>
      </p:sp>
      <p:sp>
        <p:nvSpPr>
          <p:cNvPr id="86" name="TextBox 85"/>
          <p:cNvSpPr txBox="1"/>
          <p:nvPr/>
        </p:nvSpPr>
        <p:spPr>
          <a:xfrm>
            <a:off x="7058416" y="1514602"/>
            <a:ext cx="851515"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mammal</a:t>
            </a:r>
            <a:endParaRPr lang="en-US" sz="1400" dirty="0">
              <a:solidFill>
                <a:srgbClr val="7030A0"/>
              </a:solidFill>
              <a:latin typeface="Helvetica Neue Light"/>
              <a:cs typeface="Helvetica Neue Light"/>
            </a:endParaRPr>
          </a:p>
        </p:txBody>
      </p:sp>
      <p:grpSp>
        <p:nvGrpSpPr>
          <p:cNvPr id="87" name="Group 86"/>
          <p:cNvGrpSpPr/>
          <p:nvPr/>
        </p:nvGrpSpPr>
        <p:grpSpPr>
          <a:xfrm>
            <a:off x="4958100" y="1194701"/>
            <a:ext cx="239180" cy="264220"/>
            <a:chOff x="4750274" y="1783752"/>
            <a:chExt cx="362604" cy="400566"/>
          </a:xfrm>
        </p:grpSpPr>
        <p:sp>
          <p:nvSpPr>
            <p:cNvPr id="88" name="Oval 87"/>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9" name="Rectangle 88"/>
            <p:cNvSpPr/>
            <p:nvPr/>
          </p:nvSpPr>
          <p:spPr>
            <a:xfrm>
              <a:off x="4750274" y="1783752"/>
              <a:ext cx="184731" cy="369332"/>
            </a:xfrm>
            <a:prstGeom prst="rect">
              <a:avLst/>
            </a:prstGeom>
          </p:spPr>
          <p:txBody>
            <a:bodyPr wrap="none">
              <a:spAutoFit/>
            </a:bodyPr>
            <a:lstStyle/>
            <a:p>
              <a:endParaRPr lang="en-US" dirty="0"/>
            </a:p>
          </p:txBody>
        </p:sp>
      </p:grpSp>
      <p:grpSp>
        <p:nvGrpSpPr>
          <p:cNvPr id="90" name="Group 89"/>
          <p:cNvGrpSpPr/>
          <p:nvPr/>
        </p:nvGrpSpPr>
        <p:grpSpPr>
          <a:xfrm>
            <a:off x="4958100" y="2035307"/>
            <a:ext cx="239180" cy="264220"/>
            <a:chOff x="4750274" y="1783752"/>
            <a:chExt cx="362604" cy="400566"/>
          </a:xfrm>
        </p:grpSpPr>
        <p:sp>
          <p:nvSpPr>
            <p:cNvPr id="91" name="Oval 90"/>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2" name="Rectangle 91"/>
            <p:cNvSpPr/>
            <p:nvPr/>
          </p:nvSpPr>
          <p:spPr>
            <a:xfrm>
              <a:off x="4750274" y="1783752"/>
              <a:ext cx="184731" cy="369332"/>
            </a:xfrm>
            <a:prstGeom prst="rect">
              <a:avLst/>
            </a:prstGeom>
          </p:spPr>
          <p:txBody>
            <a:bodyPr wrap="none">
              <a:spAutoFit/>
            </a:bodyPr>
            <a:lstStyle/>
            <a:p>
              <a:endParaRPr lang="en-US" dirty="0"/>
            </a:p>
          </p:txBody>
        </p:sp>
      </p:grpSp>
      <p:grpSp>
        <p:nvGrpSpPr>
          <p:cNvPr id="93" name="Group 92"/>
          <p:cNvGrpSpPr/>
          <p:nvPr/>
        </p:nvGrpSpPr>
        <p:grpSpPr>
          <a:xfrm>
            <a:off x="4972588" y="2630017"/>
            <a:ext cx="239180" cy="264220"/>
            <a:chOff x="4750274" y="1783752"/>
            <a:chExt cx="362604" cy="400566"/>
          </a:xfrm>
        </p:grpSpPr>
        <p:sp>
          <p:nvSpPr>
            <p:cNvPr id="94" name="Oval 93"/>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5" name="Rectangle 94"/>
            <p:cNvSpPr/>
            <p:nvPr/>
          </p:nvSpPr>
          <p:spPr>
            <a:xfrm>
              <a:off x="4750274" y="1783752"/>
              <a:ext cx="184731" cy="369332"/>
            </a:xfrm>
            <a:prstGeom prst="rect">
              <a:avLst/>
            </a:prstGeom>
          </p:spPr>
          <p:txBody>
            <a:bodyPr wrap="none">
              <a:spAutoFit/>
            </a:bodyPr>
            <a:lstStyle/>
            <a:p>
              <a:endParaRPr lang="en-US" dirty="0"/>
            </a:p>
          </p:txBody>
        </p:sp>
      </p:grpSp>
      <p:grpSp>
        <p:nvGrpSpPr>
          <p:cNvPr id="96" name="Group 95"/>
          <p:cNvGrpSpPr/>
          <p:nvPr/>
        </p:nvGrpSpPr>
        <p:grpSpPr>
          <a:xfrm>
            <a:off x="6232792" y="2928207"/>
            <a:ext cx="239180" cy="264220"/>
            <a:chOff x="4750274" y="1783752"/>
            <a:chExt cx="362604" cy="400566"/>
          </a:xfrm>
        </p:grpSpPr>
        <p:sp>
          <p:nvSpPr>
            <p:cNvPr id="97" name="Oval 96"/>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8" name="Rectangle 97"/>
            <p:cNvSpPr/>
            <p:nvPr/>
          </p:nvSpPr>
          <p:spPr>
            <a:xfrm>
              <a:off x="4750274" y="1783752"/>
              <a:ext cx="184731" cy="369332"/>
            </a:xfrm>
            <a:prstGeom prst="rect">
              <a:avLst/>
            </a:prstGeom>
          </p:spPr>
          <p:txBody>
            <a:bodyPr wrap="none">
              <a:spAutoFit/>
            </a:bodyPr>
            <a:lstStyle/>
            <a:p>
              <a:endParaRPr lang="en-US" dirty="0"/>
            </a:p>
          </p:txBody>
        </p:sp>
      </p:grpSp>
      <p:grpSp>
        <p:nvGrpSpPr>
          <p:cNvPr id="99" name="Group 98"/>
          <p:cNvGrpSpPr/>
          <p:nvPr/>
        </p:nvGrpSpPr>
        <p:grpSpPr>
          <a:xfrm>
            <a:off x="8039924" y="2393822"/>
            <a:ext cx="239180" cy="264220"/>
            <a:chOff x="4750274" y="1783752"/>
            <a:chExt cx="362604" cy="400566"/>
          </a:xfrm>
        </p:grpSpPr>
        <p:sp>
          <p:nvSpPr>
            <p:cNvPr id="100" name="Oval 99"/>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1" name="Rectangle 100"/>
            <p:cNvSpPr/>
            <p:nvPr/>
          </p:nvSpPr>
          <p:spPr>
            <a:xfrm>
              <a:off x="4750274" y="1783752"/>
              <a:ext cx="184731" cy="369332"/>
            </a:xfrm>
            <a:prstGeom prst="rect">
              <a:avLst/>
            </a:prstGeom>
          </p:spPr>
          <p:txBody>
            <a:bodyPr wrap="none">
              <a:spAutoFit/>
            </a:bodyPr>
            <a:lstStyle/>
            <a:p>
              <a:endParaRPr lang="en-US" dirty="0"/>
            </a:p>
          </p:txBody>
        </p:sp>
      </p:grpSp>
      <p:grpSp>
        <p:nvGrpSpPr>
          <p:cNvPr id="102" name="Group 101"/>
          <p:cNvGrpSpPr/>
          <p:nvPr/>
        </p:nvGrpSpPr>
        <p:grpSpPr>
          <a:xfrm>
            <a:off x="7293896" y="2906353"/>
            <a:ext cx="239180" cy="264220"/>
            <a:chOff x="4750274" y="1783752"/>
            <a:chExt cx="362604" cy="400566"/>
          </a:xfrm>
        </p:grpSpPr>
        <p:sp>
          <p:nvSpPr>
            <p:cNvPr id="103" name="Oval 102"/>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4" name="Rectangle 103"/>
            <p:cNvSpPr/>
            <p:nvPr/>
          </p:nvSpPr>
          <p:spPr>
            <a:xfrm>
              <a:off x="4750274" y="1783752"/>
              <a:ext cx="184731" cy="369332"/>
            </a:xfrm>
            <a:prstGeom prst="rect">
              <a:avLst/>
            </a:prstGeom>
          </p:spPr>
          <p:txBody>
            <a:bodyPr wrap="none">
              <a:spAutoFit/>
            </a:bodyPr>
            <a:lstStyle/>
            <a:p>
              <a:endParaRPr lang="en-US" dirty="0"/>
            </a:p>
          </p:txBody>
        </p:sp>
      </p:grpSp>
      <p:grpSp>
        <p:nvGrpSpPr>
          <p:cNvPr id="105" name="Group 104"/>
          <p:cNvGrpSpPr/>
          <p:nvPr/>
        </p:nvGrpSpPr>
        <p:grpSpPr>
          <a:xfrm>
            <a:off x="6797018" y="1547013"/>
            <a:ext cx="239180" cy="264220"/>
            <a:chOff x="4750274" y="1783752"/>
            <a:chExt cx="362604" cy="400566"/>
          </a:xfrm>
        </p:grpSpPr>
        <p:sp>
          <p:nvSpPr>
            <p:cNvPr id="106" name="Oval 105"/>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7" name="Rectangle 106"/>
            <p:cNvSpPr/>
            <p:nvPr/>
          </p:nvSpPr>
          <p:spPr>
            <a:xfrm>
              <a:off x="4750274" y="1783752"/>
              <a:ext cx="184731" cy="369332"/>
            </a:xfrm>
            <a:prstGeom prst="rect">
              <a:avLst/>
            </a:prstGeom>
          </p:spPr>
          <p:txBody>
            <a:bodyPr wrap="none">
              <a:spAutoFit/>
            </a:bodyPr>
            <a:lstStyle/>
            <a:p>
              <a:endParaRPr lang="en-US" dirty="0"/>
            </a:p>
          </p:txBody>
        </p:sp>
      </p:grpSp>
      <p:grpSp>
        <p:nvGrpSpPr>
          <p:cNvPr id="121" name="Group 120"/>
          <p:cNvGrpSpPr/>
          <p:nvPr/>
        </p:nvGrpSpPr>
        <p:grpSpPr>
          <a:xfrm>
            <a:off x="2878624" y="4243289"/>
            <a:ext cx="239180" cy="264220"/>
            <a:chOff x="4750274" y="1783752"/>
            <a:chExt cx="362604" cy="400566"/>
          </a:xfrm>
        </p:grpSpPr>
        <p:sp>
          <p:nvSpPr>
            <p:cNvPr id="122" name="Oval 121"/>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3" name="Rectangle 122"/>
            <p:cNvSpPr/>
            <p:nvPr/>
          </p:nvSpPr>
          <p:spPr>
            <a:xfrm>
              <a:off x="4750274" y="1783752"/>
              <a:ext cx="184731" cy="369332"/>
            </a:xfrm>
            <a:prstGeom prst="rect">
              <a:avLst/>
            </a:prstGeom>
          </p:spPr>
          <p:txBody>
            <a:bodyPr wrap="none">
              <a:spAutoFit/>
            </a:bodyPr>
            <a:lstStyle/>
            <a:p>
              <a:endParaRPr lang="en-US" dirty="0"/>
            </a:p>
          </p:txBody>
        </p:sp>
      </p:grpSp>
      <p:sp>
        <p:nvSpPr>
          <p:cNvPr id="124" name="TextBox 123"/>
          <p:cNvSpPr txBox="1"/>
          <p:nvPr/>
        </p:nvSpPr>
        <p:spPr>
          <a:xfrm>
            <a:off x="3182537" y="4236340"/>
            <a:ext cx="742511"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daffodil</a:t>
            </a:r>
            <a:endParaRPr lang="en-US" sz="1400" dirty="0">
              <a:solidFill>
                <a:srgbClr val="7030A0"/>
              </a:solidFill>
              <a:latin typeface="Helvetica Neue Light"/>
              <a:cs typeface="Helvetica Neue Light"/>
            </a:endParaRPr>
          </a:p>
        </p:txBody>
      </p:sp>
      <p:sp>
        <p:nvSpPr>
          <p:cNvPr id="126" name="TextBox 125"/>
          <p:cNvSpPr txBox="1"/>
          <p:nvPr/>
        </p:nvSpPr>
        <p:spPr>
          <a:xfrm>
            <a:off x="5227180" y="3384185"/>
            <a:ext cx="665567" cy="307777"/>
          </a:xfrm>
          <a:prstGeom prst="rect">
            <a:avLst/>
          </a:prstGeom>
          <a:noFill/>
        </p:spPr>
        <p:txBody>
          <a:bodyPr wrap="none" rtlCol="0">
            <a:spAutoFit/>
          </a:bodyPr>
          <a:lstStyle/>
          <a:p>
            <a:r>
              <a:rPr lang="en-US" sz="1400" smtClean="0">
                <a:solidFill>
                  <a:srgbClr val="7030A0"/>
                </a:solidFill>
                <a:latin typeface="Helvetica Neue Light"/>
                <a:cs typeface="Helvetica Neue Light"/>
              </a:rPr>
              <a:t>orchid</a:t>
            </a:r>
            <a:endParaRPr lang="en-US" sz="1400" dirty="0">
              <a:solidFill>
                <a:srgbClr val="7030A0"/>
              </a:solidFill>
              <a:latin typeface="Helvetica Neue Light"/>
              <a:cs typeface="Helvetica Neue Light"/>
            </a:endParaRPr>
          </a:p>
        </p:txBody>
      </p:sp>
      <p:sp>
        <p:nvSpPr>
          <p:cNvPr id="127" name="TextBox 126"/>
          <p:cNvSpPr txBox="1"/>
          <p:nvPr/>
        </p:nvSpPr>
        <p:spPr>
          <a:xfrm>
            <a:off x="6211525" y="3761849"/>
            <a:ext cx="646331"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flower</a:t>
            </a:r>
            <a:endParaRPr lang="en-US" sz="1400" dirty="0">
              <a:solidFill>
                <a:srgbClr val="7030A0"/>
              </a:solidFill>
              <a:latin typeface="Helvetica Neue Light"/>
              <a:cs typeface="Helvetica Neue Light"/>
            </a:endParaRPr>
          </a:p>
        </p:txBody>
      </p:sp>
      <p:sp>
        <p:nvSpPr>
          <p:cNvPr id="128" name="TextBox 127"/>
          <p:cNvSpPr txBox="1"/>
          <p:nvPr/>
        </p:nvSpPr>
        <p:spPr>
          <a:xfrm>
            <a:off x="7288127" y="4111179"/>
            <a:ext cx="990977" cy="307777"/>
          </a:xfrm>
          <a:prstGeom prst="rect">
            <a:avLst/>
          </a:prstGeom>
          <a:noFill/>
        </p:spPr>
        <p:txBody>
          <a:bodyPr wrap="none" rtlCol="0">
            <a:spAutoFit/>
          </a:bodyPr>
          <a:lstStyle/>
          <a:p>
            <a:r>
              <a:rPr lang="en-US" sz="1400" dirty="0" smtClean="0">
                <a:solidFill>
                  <a:srgbClr val="7030A0"/>
                </a:solidFill>
                <a:latin typeface="Helvetica Neue Light"/>
                <a:cs typeface="Helvetica Neue Light"/>
              </a:rPr>
              <a:t>plant, flora</a:t>
            </a:r>
            <a:endParaRPr lang="en-US" sz="1400" dirty="0">
              <a:solidFill>
                <a:srgbClr val="7030A0"/>
              </a:solidFill>
              <a:latin typeface="Helvetica Neue Light"/>
              <a:cs typeface="Helvetica Neue Light"/>
            </a:endParaRPr>
          </a:p>
        </p:txBody>
      </p:sp>
      <p:grpSp>
        <p:nvGrpSpPr>
          <p:cNvPr id="129" name="Group 128"/>
          <p:cNvGrpSpPr/>
          <p:nvPr/>
        </p:nvGrpSpPr>
        <p:grpSpPr>
          <a:xfrm>
            <a:off x="5014528" y="3405963"/>
            <a:ext cx="239180" cy="264220"/>
            <a:chOff x="4750274" y="1783752"/>
            <a:chExt cx="362604" cy="400566"/>
          </a:xfrm>
        </p:grpSpPr>
        <p:sp>
          <p:nvSpPr>
            <p:cNvPr id="130" name="Oval 129"/>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1" name="Rectangle 130"/>
            <p:cNvSpPr/>
            <p:nvPr/>
          </p:nvSpPr>
          <p:spPr>
            <a:xfrm>
              <a:off x="4750274" y="1783752"/>
              <a:ext cx="184731" cy="369332"/>
            </a:xfrm>
            <a:prstGeom prst="rect">
              <a:avLst/>
            </a:prstGeom>
          </p:spPr>
          <p:txBody>
            <a:bodyPr wrap="none">
              <a:spAutoFit/>
            </a:bodyPr>
            <a:lstStyle/>
            <a:p>
              <a:endParaRPr lang="en-US" dirty="0"/>
            </a:p>
          </p:txBody>
        </p:sp>
      </p:grpSp>
      <p:grpSp>
        <p:nvGrpSpPr>
          <p:cNvPr id="132" name="Group 131"/>
          <p:cNvGrpSpPr/>
          <p:nvPr/>
        </p:nvGrpSpPr>
        <p:grpSpPr>
          <a:xfrm>
            <a:off x="6007577" y="3764403"/>
            <a:ext cx="239180" cy="264220"/>
            <a:chOff x="4750274" y="1783752"/>
            <a:chExt cx="362604" cy="400566"/>
          </a:xfrm>
        </p:grpSpPr>
        <p:sp>
          <p:nvSpPr>
            <p:cNvPr id="133" name="Oval 132"/>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4" name="Rectangle 133"/>
            <p:cNvSpPr/>
            <p:nvPr/>
          </p:nvSpPr>
          <p:spPr>
            <a:xfrm>
              <a:off x="4750274" y="1783752"/>
              <a:ext cx="184731" cy="369332"/>
            </a:xfrm>
            <a:prstGeom prst="rect">
              <a:avLst/>
            </a:prstGeom>
          </p:spPr>
          <p:txBody>
            <a:bodyPr wrap="none">
              <a:spAutoFit/>
            </a:bodyPr>
            <a:lstStyle/>
            <a:p>
              <a:endParaRPr lang="en-US" dirty="0"/>
            </a:p>
          </p:txBody>
        </p:sp>
      </p:grpSp>
      <p:grpSp>
        <p:nvGrpSpPr>
          <p:cNvPr id="135" name="Group 134"/>
          <p:cNvGrpSpPr/>
          <p:nvPr/>
        </p:nvGrpSpPr>
        <p:grpSpPr>
          <a:xfrm>
            <a:off x="6938826" y="4111179"/>
            <a:ext cx="239180" cy="264220"/>
            <a:chOff x="4750274" y="1783752"/>
            <a:chExt cx="362604" cy="400566"/>
          </a:xfrm>
        </p:grpSpPr>
        <p:sp>
          <p:nvSpPr>
            <p:cNvPr id="136" name="Oval 135"/>
            <p:cNvSpPr/>
            <p:nvPr/>
          </p:nvSpPr>
          <p:spPr>
            <a:xfrm>
              <a:off x="4772238" y="1828718"/>
              <a:ext cx="340640" cy="355600"/>
            </a:xfrm>
            <a:prstGeom prst="ellipse">
              <a:avLst/>
            </a:prstGeom>
            <a:solidFill>
              <a:srgbClr val="D1E0F9"/>
            </a:solidFill>
            <a:ln w="127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7" name="Rectangle 136"/>
            <p:cNvSpPr/>
            <p:nvPr/>
          </p:nvSpPr>
          <p:spPr>
            <a:xfrm>
              <a:off x="4750274" y="1783752"/>
              <a:ext cx="184731" cy="369332"/>
            </a:xfrm>
            <a:prstGeom prst="rect">
              <a:avLst/>
            </a:prstGeom>
          </p:spPr>
          <p:txBody>
            <a:bodyPr wrap="none">
              <a:spAutoFit/>
            </a:bodyPr>
            <a:lstStyle/>
            <a:p>
              <a:endParaRPr lang="en-US" dirty="0"/>
            </a:p>
          </p:txBody>
        </p:sp>
      </p:grpSp>
      <p:grpSp>
        <p:nvGrpSpPr>
          <p:cNvPr id="148" name="Group 147"/>
          <p:cNvGrpSpPr/>
          <p:nvPr/>
        </p:nvGrpSpPr>
        <p:grpSpPr>
          <a:xfrm>
            <a:off x="3769916" y="886615"/>
            <a:ext cx="4330934" cy="3524882"/>
            <a:chOff x="3769916" y="865346"/>
            <a:chExt cx="4330934" cy="3524882"/>
          </a:xfrm>
        </p:grpSpPr>
        <p:cxnSp>
          <p:nvCxnSpPr>
            <p:cNvPr id="108" name="Straight Arrow Connector 107"/>
            <p:cNvCxnSpPr>
              <a:endCxn id="89" idx="1"/>
            </p:cNvCxnSpPr>
            <p:nvPr/>
          </p:nvCxnSpPr>
          <p:spPr>
            <a:xfrm>
              <a:off x="4425360" y="865346"/>
              <a:ext cx="532740" cy="451164"/>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09" name="Straight Arrow Connector 108"/>
            <p:cNvCxnSpPr>
              <a:endCxn id="89" idx="1"/>
            </p:cNvCxnSpPr>
            <p:nvPr/>
          </p:nvCxnSpPr>
          <p:spPr>
            <a:xfrm>
              <a:off x="4199521" y="1252096"/>
              <a:ext cx="758579" cy="64414"/>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0" name="Straight Arrow Connector 109"/>
            <p:cNvCxnSpPr>
              <a:endCxn id="89" idx="1"/>
            </p:cNvCxnSpPr>
            <p:nvPr/>
          </p:nvCxnSpPr>
          <p:spPr>
            <a:xfrm flipV="1">
              <a:off x="4132080" y="1316510"/>
              <a:ext cx="826020" cy="346494"/>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1" name="Straight Arrow Connector 110"/>
            <p:cNvCxnSpPr>
              <a:endCxn id="92" idx="1"/>
            </p:cNvCxnSpPr>
            <p:nvPr/>
          </p:nvCxnSpPr>
          <p:spPr>
            <a:xfrm>
              <a:off x="4090586" y="2044651"/>
              <a:ext cx="867514" cy="112465"/>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2" name="Straight Arrow Connector 111"/>
            <p:cNvCxnSpPr>
              <a:endCxn id="91" idx="2"/>
            </p:cNvCxnSpPr>
            <p:nvPr/>
          </p:nvCxnSpPr>
          <p:spPr>
            <a:xfrm flipV="1">
              <a:off x="3943946" y="2182247"/>
              <a:ext cx="1028642" cy="241235"/>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3" name="Straight Arrow Connector 112"/>
            <p:cNvCxnSpPr>
              <a:endCxn id="94" idx="2"/>
            </p:cNvCxnSpPr>
            <p:nvPr/>
          </p:nvCxnSpPr>
          <p:spPr>
            <a:xfrm flipV="1">
              <a:off x="4322186" y="2755688"/>
              <a:ext cx="664890" cy="68391"/>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4" name="Straight Arrow Connector 113"/>
            <p:cNvCxnSpPr/>
            <p:nvPr/>
          </p:nvCxnSpPr>
          <p:spPr>
            <a:xfrm>
              <a:off x="5929094" y="2772960"/>
              <a:ext cx="343118" cy="184907"/>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5" name="Straight Arrow Connector 114"/>
            <p:cNvCxnSpPr>
              <a:stCxn id="97" idx="6"/>
              <a:endCxn id="103" idx="3"/>
            </p:cNvCxnSpPr>
            <p:nvPr/>
          </p:nvCxnSpPr>
          <p:spPr>
            <a:xfrm>
              <a:off x="6471972" y="3053878"/>
              <a:ext cx="869317" cy="61075"/>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6" name="Straight Arrow Connector 115"/>
            <p:cNvCxnSpPr>
              <a:stCxn id="77" idx="3"/>
              <a:endCxn id="98" idx="2"/>
            </p:cNvCxnSpPr>
            <p:nvPr/>
          </p:nvCxnSpPr>
          <p:spPr>
            <a:xfrm flipV="1">
              <a:off x="4199521" y="3150556"/>
              <a:ext cx="2094197" cy="43446"/>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7" name="Straight Arrow Connector 116"/>
            <p:cNvCxnSpPr>
              <a:endCxn id="106" idx="1"/>
            </p:cNvCxnSpPr>
            <p:nvPr/>
          </p:nvCxnSpPr>
          <p:spPr>
            <a:xfrm>
              <a:off x="6379650" y="1348589"/>
              <a:ext cx="464761" cy="262435"/>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8" name="Straight Arrow Connector 117"/>
            <p:cNvCxnSpPr>
              <a:endCxn id="106" idx="4"/>
            </p:cNvCxnSpPr>
            <p:nvPr/>
          </p:nvCxnSpPr>
          <p:spPr>
            <a:xfrm flipV="1">
              <a:off x="6885064" y="1811233"/>
              <a:ext cx="38788" cy="371014"/>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19" name="Straight Arrow Connector 118"/>
            <p:cNvCxnSpPr>
              <a:endCxn id="100" idx="1"/>
            </p:cNvCxnSpPr>
            <p:nvPr/>
          </p:nvCxnSpPr>
          <p:spPr>
            <a:xfrm>
              <a:off x="7046192" y="1751704"/>
              <a:ext cx="1041125" cy="706129"/>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20" name="Straight Arrow Connector 119"/>
            <p:cNvCxnSpPr>
              <a:endCxn id="101" idx="2"/>
            </p:cNvCxnSpPr>
            <p:nvPr/>
          </p:nvCxnSpPr>
          <p:spPr>
            <a:xfrm flipV="1">
              <a:off x="7538058" y="2637440"/>
              <a:ext cx="562792" cy="320427"/>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38" name="Straight Arrow Connector 137"/>
            <p:cNvCxnSpPr>
              <a:endCxn id="130" idx="2"/>
            </p:cNvCxnSpPr>
            <p:nvPr/>
          </p:nvCxnSpPr>
          <p:spPr>
            <a:xfrm flipV="1">
              <a:off x="4217153" y="3552903"/>
              <a:ext cx="811863" cy="23466"/>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39" name="Straight Arrow Connector 138"/>
            <p:cNvCxnSpPr>
              <a:endCxn id="133" idx="1"/>
            </p:cNvCxnSpPr>
            <p:nvPr/>
          </p:nvCxnSpPr>
          <p:spPr>
            <a:xfrm>
              <a:off x="5829121" y="3555647"/>
              <a:ext cx="225849" cy="272767"/>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42" name="Straight Arrow Connector 141"/>
            <p:cNvCxnSpPr>
              <a:endCxn id="133" idx="2"/>
            </p:cNvCxnSpPr>
            <p:nvPr/>
          </p:nvCxnSpPr>
          <p:spPr>
            <a:xfrm flipV="1">
              <a:off x="3769916" y="3911343"/>
              <a:ext cx="2252149" cy="20298"/>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44" name="Straight Arrow Connector 143"/>
            <p:cNvCxnSpPr/>
            <p:nvPr/>
          </p:nvCxnSpPr>
          <p:spPr>
            <a:xfrm>
              <a:off x="6770091" y="3910372"/>
              <a:ext cx="285651" cy="209198"/>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cxnSp>
          <p:nvCxnSpPr>
            <p:cNvPr id="146" name="Straight Arrow Connector 145"/>
            <p:cNvCxnSpPr>
              <a:endCxn id="136" idx="2"/>
            </p:cNvCxnSpPr>
            <p:nvPr/>
          </p:nvCxnSpPr>
          <p:spPr>
            <a:xfrm flipV="1">
              <a:off x="3925048" y="4258119"/>
              <a:ext cx="3028266" cy="132109"/>
            </a:xfrm>
            <a:prstGeom prst="straightConnector1">
              <a:avLst/>
            </a:prstGeom>
            <a:noFill/>
            <a:ln w="25400" cap="flat">
              <a:solidFill>
                <a:srgbClr val="0070C0"/>
              </a:solidFill>
              <a:prstDash val="solid"/>
              <a:bevel/>
              <a:tailEnd type="triangle"/>
            </a:ln>
            <a:effectLst/>
          </p:spPr>
          <p:style>
            <a:lnRef idx="0">
              <a:scrgbClr r="0" g="0" b="0"/>
            </a:lnRef>
            <a:fillRef idx="0">
              <a:scrgbClr r="0" g="0" b="0"/>
            </a:fillRef>
            <a:effectRef idx="0">
              <a:scrgbClr r="0" g="0" b="0"/>
            </a:effectRef>
            <a:fontRef idx="none"/>
          </p:style>
        </p:cxnSp>
      </p:grpSp>
      <p:sp>
        <p:nvSpPr>
          <p:cNvPr id="150" name="Text Placeholder 1"/>
          <p:cNvSpPr>
            <a:spLocks noGrp="1"/>
          </p:cNvSpPr>
          <p:nvPr>
            <p:ph type="body" sz="quarter" idx="10"/>
          </p:nvPr>
        </p:nvSpPr>
        <p:spPr>
          <a:xfrm>
            <a:off x="0" y="151617"/>
            <a:ext cx="9144000" cy="700087"/>
          </a:xfrm>
        </p:spPr>
        <p:txBody>
          <a:bodyPr/>
          <a:lstStyle/>
          <a:p>
            <a:r>
              <a:rPr lang="en-US" sz="2400" dirty="0" smtClean="0"/>
              <a:t>Large Scale </a:t>
            </a:r>
            <a:r>
              <a:rPr lang="en-US" sz="2400" smtClean="0"/>
              <a:t>Image Classification and Entry-Level Categories</a:t>
            </a:r>
            <a:endParaRPr lang="en-US" sz="2400" dirty="0"/>
          </a:p>
        </p:txBody>
      </p:sp>
      <p:grpSp>
        <p:nvGrpSpPr>
          <p:cNvPr id="167" name="Group 166"/>
          <p:cNvGrpSpPr/>
          <p:nvPr/>
        </p:nvGrpSpPr>
        <p:grpSpPr>
          <a:xfrm>
            <a:off x="3227820" y="1232868"/>
            <a:ext cx="5344098" cy="3705437"/>
            <a:chOff x="3227820" y="1232868"/>
            <a:chExt cx="5344098" cy="3705437"/>
          </a:xfrm>
        </p:grpSpPr>
        <p:grpSp>
          <p:nvGrpSpPr>
            <p:cNvPr id="165" name="Group 164"/>
            <p:cNvGrpSpPr/>
            <p:nvPr/>
          </p:nvGrpSpPr>
          <p:grpSpPr>
            <a:xfrm>
              <a:off x="3227820" y="1232868"/>
              <a:ext cx="4767153" cy="3274641"/>
              <a:chOff x="3227820" y="1232868"/>
              <a:chExt cx="4767153" cy="3274641"/>
            </a:xfrm>
          </p:grpSpPr>
          <p:sp>
            <p:nvSpPr>
              <p:cNvPr id="155" name="Rectangle 154"/>
              <p:cNvSpPr/>
              <p:nvPr/>
            </p:nvSpPr>
            <p:spPr>
              <a:xfrm>
                <a:off x="3227820" y="4248460"/>
                <a:ext cx="632496" cy="259049"/>
              </a:xfrm>
              <a:prstGeom prst="rect">
                <a:avLst/>
              </a:prstGeom>
              <a:noFill/>
              <a:ln w="47625"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8" name="Rectangle 157"/>
              <p:cNvSpPr/>
              <p:nvPr/>
            </p:nvSpPr>
            <p:spPr>
              <a:xfrm>
                <a:off x="6002670" y="1232868"/>
                <a:ext cx="351974" cy="244463"/>
              </a:xfrm>
              <a:prstGeom prst="rect">
                <a:avLst/>
              </a:prstGeom>
              <a:noFill/>
              <a:ln w="47625"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1" name="Rectangle 160"/>
              <p:cNvSpPr/>
              <p:nvPr/>
            </p:nvSpPr>
            <p:spPr>
              <a:xfrm>
                <a:off x="5263194" y="2098998"/>
                <a:ext cx="351974" cy="244463"/>
              </a:xfrm>
              <a:prstGeom prst="rect">
                <a:avLst/>
              </a:prstGeom>
              <a:noFill/>
              <a:ln w="47625"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2" name="Rectangle 161"/>
              <p:cNvSpPr/>
              <p:nvPr/>
            </p:nvSpPr>
            <p:spPr>
              <a:xfrm>
                <a:off x="6261562" y="3777979"/>
                <a:ext cx="535456" cy="286507"/>
              </a:xfrm>
              <a:prstGeom prst="rect">
                <a:avLst/>
              </a:prstGeom>
              <a:noFill/>
              <a:ln w="47625"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3" name="Rectangle 162"/>
              <p:cNvSpPr/>
              <p:nvPr/>
            </p:nvSpPr>
            <p:spPr>
              <a:xfrm>
                <a:off x="5250612" y="2650727"/>
                <a:ext cx="752058" cy="255626"/>
              </a:xfrm>
              <a:prstGeom prst="rect">
                <a:avLst/>
              </a:prstGeom>
              <a:noFill/>
              <a:ln w="47625"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4" name="Rectangle 163"/>
              <p:cNvSpPr/>
              <p:nvPr/>
            </p:nvSpPr>
            <p:spPr>
              <a:xfrm>
                <a:off x="7581781" y="3111536"/>
                <a:ext cx="413192" cy="257623"/>
              </a:xfrm>
              <a:prstGeom prst="rect">
                <a:avLst/>
              </a:prstGeom>
              <a:noFill/>
              <a:ln w="47625"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grpSp>
        <p:sp>
          <p:nvSpPr>
            <p:cNvPr id="166" name="Rectangle 165"/>
            <p:cNvSpPr/>
            <p:nvPr/>
          </p:nvSpPr>
          <p:spPr>
            <a:xfrm>
              <a:off x="6354644" y="4568973"/>
              <a:ext cx="2217274" cy="369332"/>
            </a:xfrm>
            <a:prstGeom prst="rect">
              <a:avLst/>
            </a:prstGeom>
          </p:spPr>
          <p:txBody>
            <a:bodyPr wrap="none">
              <a:spAutoFit/>
            </a:bodyPr>
            <a:lstStyle/>
            <a:p>
              <a:pPr algn="l" rtl="0" latinLnBrk="1" hangingPunct="0"/>
              <a:r>
                <a:rPr lang="en-US" smtClean="0">
                  <a:solidFill>
                    <a:srgbClr val="FF0000"/>
                  </a:solidFill>
                </a:rPr>
                <a:t>entry-level categories</a:t>
              </a:r>
              <a:endParaRPr lang="en-US" dirty="0">
                <a:solidFill>
                  <a:srgbClr val="FF0000"/>
                </a:solidFill>
              </a:endParaRPr>
            </a:p>
          </p:txBody>
        </p:sp>
      </p:grpSp>
    </p:spTree>
    <p:extLst>
      <p:ext uri="{BB962C8B-B14F-4D97-AF65-F5344CB8AC3E}">
        <p14:creationId xmlns:p14="http://schemas.microsoft.com/office/powerpoint/2010/main" val="55757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Situation Recognition</a:t>
            </a:r>
            <a:endParaRPr lang="en-US" dirty="0"/>
          </a:p>
        </p:txBody>
      </p:sp>
      <p:sp>
        <p:nvSpPr>
          <p:cNvPr id="3" name="Content Placeholder 2"/>
          <p:cNvSpPr>
            <a:spLocks noGrp="1"/>
          </p:cNvSpPr>
          <p:nvPr>
            <p:ph sz="quarter" idx="11"/>
          </p:nvPr>
        </p:nvSpPr>
        <p:spPr>
          <a:xfrm>
            <a:off x="591206" y="1097417"/>
            <a:ext cx="7961587" cy="3860800"/>
          </a:xfrm>
        </p:spPr>
        <p:txBody>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Demo </a:t>
            </a:r>
            <a:r>
              <a:rPr lang="en-US" dirty="0">
                <a:hlinkClick r:id="rId2"/>
              </a:rPr>
              <a:t>http://imsitu.org/demo</a:t>
            </a:r>
            <a:r>
              <a:rPr lang="en-US" dirty="0" smtClean="0">
                <a:hlinkClick r:id="rId2"/>
              </a:rPr>
              <a:t>/</a:t>
            </a:r>
            <a:endParaRPr lang="en-US" dirty="0" smtClean="0"/>
          </a:p>
          <a:p>
            <a:endParaRPr lang="en-US" dirty="0"/>
          </a:p>
        </p:txBody>
      </p:sp>
      <p:pic>
        <p:nvPicPr>
          <p:cNvPr id="4" name="Picture 3"/>
          <p:cNvPicPr>
            <a:picLocks noChangeAspect="1"/>
          </p:cNvPicPr>
          <p:nvPr/>
        </p:nvPicPr>
        <p:blipFill>
          <a:blip r:embed="rId3"/>
          <a:stretch>
            <a:fillRect/>
          </a:stretch>
        </p:blipFill>
        <p:spPr>
          <a:xfrm>
            <a:off x="2184924" y="851704"/>
            <a:ext cx="4774150" cy="3216729"/>
          </a:xfrm>
          <a:prstGeom prst="rect">
            <a:avLst/>
          </a:prstGeom>
        </p:spPr>
      </p:pic>
    </p:spTree>
    <p:extLst>
      <p:ext uri="{BB962C8B-B14F-4D97-AF65-F5344CB8AC3E}">
        <p14:creationId xmlns:p14="http://schemas.microsoft.com/office/powerpoint/2010/main" val="201338883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137160" lvl="0" indent="-137160">
              <a:spcBef>
                <a:spcPts val="400"/>
              </a:spcBef>
              <a:buSzPct val="100000"/>
              <a:buFont typeface="Arial"/>
              <a:buChar char="•"/>
            </a:pPr>
            <a:r>
              <a:rPr lang="en-US" sz="2400" dirty="0" smtClean="0">
                <a:latin typeface="+mn-lt"/>
                <a:ea typeface="+mn-ea"/>
                <a:cs typeface="+mn-cs"/>
                <a:sym typeface="Helvetica"/>
              </a:rPr>
              <a:t>Acquire the basic background to follow research at the intersection of Vision and Language.</a:t>
            </a:r>
            <a:br>
              <a:rPr lang="en-US" sz="2400" dirty="0" smtClean="0">
                <a:latin typeface="+mn-lt"/>
                <a:ea typeface="+mn-ea"/>
                <a:cs typeface="+mn-cs"/>
                <a:sym typeface="Helvetica"/>
              </a:rPr>
            </a:br>
            <a:endParaRPr lang="en-US" sz="2400" dirty="0" smtClean="0">
              <a:latin typeface="+mn-lt"/>
              <a:ea typeface="+mn-ea"/>
              <a:cs typeface="+mn-cs"/>
              <a:sym typeface="Helvetica"/>
            </a:endParaRPr>
          </a:p>
          <a:p>
            <a:pPr marL="137160" lvl="0" indent="-137160">
              <a:spcBef>
                <a:spcPts val="400"/>
              </a:spcBef>
              <a:buSzPct val="100000"/>
              <a:buFont typeface="Arial"/>
              <a:buChar char="•"/>
            </a:pPr>
            <a:r>
              <a:rPr lang="en-US" sz="2400" dirty="0" smtClean="0">
                <a:latin typeface="+mn-lt"/>
                <a:ea typeface="+mn-ea"/>
                <a:cs typeface="+mn-cs"/>
                <a:sym typeface="Helvetica"/>
              </a:rPr>
              <a:t>Obtain an Overview of the Research Trends at the intersection of Vision and Language.</a:t>
            </a:r>
            <a:br>
              <a:rPr lang="en-US" sz="2400" dirty="0" smtClean="0">
                <a:latin typeface="+mn-lt"/>
                <a:ea typeface="+mn-ea"/>
                <a:cs typeface="+mn-cs"/>
                <a:sym typeface="Helvetica"/>
              </a:rPr>
            </a:br>
            <a:endParaRPr lang="en-US" sz="2400" dirty="0" smtClean="0">
              <a:latin typeface="+mn-lt"/>
              <a:ea typeface="+mn-ea"/>
              <a:cs typeface="+mn-cs"/>
              <a:sym typeface="Helvetica"/>
            </a:endParaRPr>
          </a:p>
          <a:p>
            <a:pPr marL="137160" lvl="0" indent="-137160">
              <a:spcBef>
                <a:spcPts val="400"/>
              </a:spcBef>
              <a:buSzPct val="100000"/>
              <a:buFont typeface="Arial"/>
              <a:buChar char="•"/>
            </a:pPr>
            <a:r>
              <a:rPr lang="en-US" sz="2400" dirty="0" smtClean="0">
                <a:latin typeface="+mn-lt"/>
                <a:ea typeface="+mn-ea"/>
                <a:cs typeface="+mn-cs"/>
                <a:sym typeface="Helvetica"/>
              </a:rPr>
              <a:t>Acquire the skills to design a non-trivial machine learning / deep learning model for a vision and language problem.</a:t>
            </a:r>
          </a:p>
          <a:p>
            <a:pPr marL="137160" lvl="0" indent="-137160" algn="r">
              <a:spcBef>
                <a:spcPts val="400"/>
              </a:spcBef>
              <a:buSzPct val="100000"/>
              <a:buFont typeface="Arial"/>
              <a:buChar char="•"/>
            </a:pPr>
            <a:endParaRPr sz="2400" dirty="0">
              <a:latin typeface="+mn-lt"/>
              <a:ea typeface="+mn-ea"/>
              <a:cs typeface="+mn-cs"/>
              <a:sym typeface="Helvetica"/>
            </a:endParaRPr>
          </a:p>
        </p:txBody>
      </p:sp>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Objectives</a:t>
            </a:r>
            <a:endParaRPr sz="3200" dirty="0">
              <a:solidFill>
                <a:srgbClr val="215380"/>
              </a:solidFill>
            </a:endParaRPr>
          </a:p>
        </p:txBody>
      </p:sp>
    </p:spTree>
    <p:extLst>
      <p:ext uri="{BB962C8B-B14F-4D97-AF65-F5344CB8AC3E}">
        <p14:creationId xmlns:p14="http://schemas.microsoft.com/office/powerpoint/2010/main" val="129483595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p:nvPr/>
        </p:nvSpPr>
        <p:spPr>
          <a:xfrm>
            <a:off x="558799" y="1153633"/>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137160" lvl="0" indent="-137160">
              <a:spcBef>
                <a:spcPts val="400"/>
              </a:spcBef>
              <a:buSzPct val="100000"/>
              <a:buFont typeface="Arial"/>
              <a:buChar char="•"/>
            </a:pPr>
            <a:r>
              <a:rPr lang="en-US" sz="2400" dirty="0" smtClean="0">
                <a:latin typeface="+mn-lt"/>
                <a:ea typeface="+mn-ea"/>
                <a:cs typeface="+mn-cs"/>
                <a:sym typeface="Helvetica"/>
              </a:rPr>
              <a:t>Background in Machine Learning.</a:t>
            </a:r>
          </a:p>
          <a:p>
            <a:pPr marL="137160" lvl="0" indent="-137160">
              <a:spcBef>
                <a:spcPts val="400"/>
              </a:spcBef>
              <a:buSzPct val="100000"/>
              <a:buFont typeface="Arial"/>
              <a:buChar char="•"/>
            </a:pPr>
            <a:r>
              <a:rPr lang="en-US" sz="2400" dirty="0" smtClean="0">
                <a:latin typeface="+mn-lt"/>
                <a:ea typeface="+mn-ea"/>
                <a:cs typeface="+mn-cs"/>
                <a:sym typeface="Helvetica"/>
              </a:rPr>
              <a:t>Python programming skills (or willingness to learn the language)</a:t>
            </a:r>
          </a:p>
          <a:p>
            <a:pPr marL="137160" lvl="0" indent="-137160">
              <a:spcBef>
                <a:spcPts val="400"/>
              </a:spcBef>
              <a:buSzPct val="100000"/>
              <a:buFont typeface="Arial"/>
              <a:buChar char="•"/>
            </a:pPr>
            <a:r>
              <a:rPr lang="en-US" sz="2400" dirty="0" smtClean="0">
                <a:latin typeface="+mn-lt"/>
                <a:ea typeface="+mn-ea"/>
                <a:cs typeface="+mn-cs"/>
                <a:sym typeface="Helvetica"/>
              </a:rPr>
              <a:t>Calculus / Linear Algebra / Probability </a:t>
            </a:r>
            <a:br>
              <a:rPr lang="en-US" sz="2400" dirty="0" smtClean="0">
                <a:latin typeface="+mn-lt"/>
                <a:ea typeface="+mn-ea"/>
                <a:cs typeface="+mn-cs"/>
                <a:sym typeface="Helvetica"/>
              </a:rPr>
            </a:br>
            <a:endParaRPr lang="en-US" sz="2400" dirty="0" smtClean="0">
              <a:latin typeface="+mn-lt"/>
              <a:ea typeface="+mn-ea"/>
              <a:cs typeface="+mn-cs"/>
              <a:sym typeface="Helvetica"/>
            </a:endParaRPr>
          </a:p>
          <a:p>
            <a:pPr marL="137160" lvl="0" indent="-137160" algn="r">
              <a:spcBef>
                <a:spcPts val="400"/>
              </a:spcBef>
              <a:buSzPct val="100000"/>
              <a:buFont typeface="Arial"/>
              <a:buChar char="•"/>
            </a:pPr>
            <a:endParaRPr sz="2400" dirty="0">
              <a:latin typeface="+mn-lt"/>
              <a:ea typeface="+mn-ea"/>
              <a:cs typeface="+mn-cs"/>
              <a:sym typeface="Helvetica"/>
            </a:endParaRPr>
          </a:p>
        </p:txBody>
      </p:sp>
      <p:sp>
        <p:nvSpPr>
          <p:cNvPr id="28" name="Shape 28"/>
          <p:cNvSpPr/>
          <p:nvPr/>
        </p:nvSpPr>
        <p:spPr>
          <a:xfrm>
            <a:off x="-50801" y="256674"/>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Pre-requisites</a:t>
            </a:r>
            <a:endParaRPr sz="3200" dirty="0">
              <a:solidFill>
                <a:srgbClr val="215380"/>
              </a:solidFill>
            </a:endParaRPr>
          </a:p>
        </p:txBody>
      </p:sp>
      <p:sp>
        <p:nvSpPr>
          <p:cNvPr id="5" name="Shape 28"/>
          <p:cNvSpPr/>
          <p:nvPr/>
        </p:nvSpPr>
        <p:spPr>
          <a:xfrm>
            <a:off x="-50801" y="2913737"/>
            <a:ext cx="9194801" cy="584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3200" dirty="0" smtClean="0">
                <a:solidFill>
                  <a:srgbClr val="215380"/>
                </a:solidFill>
              </a:rPr>
              <a:t>Helpful</a:t>
            </a:r>
            <a:endParaRPr sz="3200" dirty="0">
              <a:solidFill>
                <a:srgbClr val="215380"/>
              </a:solidFill>
            </a:endParaRPr>
          </a:p>
        </p:txBody>
      </p:sp>
      <p:sp>
        <p:nvSpPr>
          <p:cNvPr id="7" name="Shape 26"/>
          <p:cNvSpPr/>
          <p:nvPr/>
        </p:nvSpPr>
        <p:spPr>
          <a:xfrm>
            <a:off x="717826" y="3669218"/>
            <a:ext cx="7975600" cy="32268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137160" lvl="0" indent="-137160">
              <a:spcBef>
                <a:spcPts val="400"/>
              </a:spcBef>
              <a:buSzPct val="100000"/>
              <a:buFont typeface="Arial"/>
              <a:buChar char="•"/>
            </a:pPr>
            <a:r>
              <a:rPr lang="en-US" sz="2400" dirty="0" smtClean="0">
                <a:latin typeface="+mn-lt"/>
                <a:ea typeface="+mn-ea"/>
                <a:cs typeface="+mn-cs"/>
                <a:sym typeface="Helvetica"/>
              </a:rPr>
              <a:t>Background in Computer Vision (and / or)</a:t>
            </a:r>
          </a:p>
          <a:p>
            <a:pPr marL="137160" lvl="0" indent="-137160">
              <a:spcBef>
                <a:spcPts val="400"/>
              </a:spcBef>
              <a:buSzPct val="100000"/>
              <a:buFont typeface="Arial"/>
              <a:buChar char="•"/>
            </a:pPr>
            <a:r>
              <a:rPr lang="en-US" sz="2400" dirty="0" smtClean="0">
                <a:latin typeface="+mn-lt"/>
                <a:ea typeface="+mn-ea"/>
                <a:cs typeface="+mn-cs"/>
                <a:sym typeface="Helvetica"/>
              </a:rPr>
              <a:t>Background in Natural Language Processing</a:t>
            </a:r>
            <a:br>
              <a:rPr lang="en-US" sz="2400" dirty="0" smtClean="0">
                <a:latin typeface="+mn-lt"/>
                <a:ea typeface="+mn-ea"/>
                <a:cs typeface="+mn-cs"/>
                <a:sym typeface="Helvetica"/>
              </a:rPr>
            </a:br>
            <a:endParaRPr lang="en-US" sz="2400" dirty="0" smtClean="0">
              <a:latin typeface="+mn-lt"/>
              <a:ea typeface="+mn-ea"/>
              <a:cs typeface="+mn-cs"/>
              <a:sym typeface="Helvetica"/>
            </a:endParaRPr>
          </a:p>
          <a:p>
            <a:pPr marL="137160" lvl="0" indent="-137160" algn="r">
              <a:spcBef>
                <a:spcPts val="400"/>
              </a:spcBef>
              <a:buSzPct val="100000"/>
              <a:buFont typeface="Arial"/>
              <a:buChar char="•"/>
            </a:pPr>
            <a:endParaRPr sz="2400" dirty="0">
              <a:latin typeface="+mn-lt"/>
              <a:ea typeface="+mn-ea"/>
              <a:cs typeface="+mn-cs"/>
              <a:sym typeface="Helvetica"/>
            </a:endParaRPr>
          </a:p>
        </p:txBody>
      </p:sp>
    </p:spTree>
    <p:extLst>
      <p:ext uri="{BB962C8B-B14F-4D97-AF65-F5344CB8AC3E}">
        <p14:creationId xmlns:p14="http://schemas.microsoft.com/office/powerpoint/2010/main" val="191472274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04040"/>
      </a:accent1>
      <a:accent2>
        <a:srgbClr val="808080"/>
      </a:accent2>
      <a:accent3>
        <a:srgbClr val="BFBFBF"/>
      </a:accent3>
      <a:accent4>
        <a:srgbClr val="8F8F8F"/>
      </a:accent4>
      <a:accent5>
        <a:srgbClr val="6E6E6E"/>
      </a:accent5>
      <a:accent6>
        <a:srgbClr val="4D4D4D"/>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04040"/>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04040"/>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a:themeElements>
    <a:clrScheme name="Default">
      <a:dk1>
        <a:srgbClr val="000000"/>
      </a:dk1>
      <a:lt1>
        <a:srgbClr val="FFFFFF"/>
      </a:lt1>
      <a:dk2>
        <a:srgbClr val="A7A7A7"/>
      </a:dk2>
      <a:lt2>
        <a:srgbClr val="535353"/>
      </a:lt2>
      <a:accent1>
        <a:srgbClr val="404040"/>
      </a:accent1>
      <a:accent2>
        <a:srgbClr val="808080"/>
      </a:accent2>
      <a:accent3>
        <a:srgbClr val="BFBFBF"/>
      </a:accent3>
      <a:accent4>
        <a:srgbClr val="8F8F8F"/>
      </a:accent4>
      <a:accent5>
        <a:srgbClr val="6E6E6E"/>
      </a:accent5>
      <a:accent6>
        <a:srgbClr val="4D4D4D"/>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04040"/>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04040"/>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918</TotalTime>
  <Words>1355</Words>
  <Application>Microsoft Macintosh PowerPoint</Application>
  <PresentationFormat>On-screen Show (16:9)</PresentationFormat>
  <Paragraphs>220</Paragraphs>
  <Slides>50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Calibri</vt:lpstr>
      <vt:lpstr>Helvetica</vt:lpstr>
      <vt:lpstr>Helvetica Neue</vt:lpstr>
      <vt:lpstr>Helvetica Neue Light</vt:lpstr>
      <vt:lpstr>Wingdings</vt:lpstr>
      <vt:lpstr>Arial</vt:lpstr>
      <vt:lpstr>Default</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Ridiculously brief history of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71</cp:revision>
  <dcterms:modified xsi:type="dcterms:W3CDTF">2017-01-19T14:20:52Z</dcterms:modified>
</cp:coreProperties>
</file>